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315" r:id="rId2"/>
    <p:sldId id="258" r:id="rId3"/>
    <p:sldId id="369" r:id="rId4"/>
    <p:sldId id="257" r:id="rId5"/>
    <p:sldId id="371" r:id="rId6"/>
    <p:sldId id="260" r:id="rId7"/>
    <p:sldId id="261" r:id="rId8"/>
    <p:sldId id="262" r:id="rId9"/>
    <p:sldId id="263" r:id="rId10"/>
    <p:sldId id="326" r:id="rId11"/>
    <p:sldId id="370" r:id="rId12"/>
    <p:sldId id="365" r:id="rId13"/>
    <p:sldId id="276" r:id="rId14"/>
    <p:sldId id="266" r:id="rId15"/>
    <p:sldId id="267" r:id="rId16"/>
    <p:sldId id="264" r:id="rId17"/>
    <p:sldId id="265" r:id="rId18"/>
    <p:sldId id="268" r:id="rId19"/>
    <p:sldId id="269" r:id="rId20"/>
    <p:sldId id="333" r:id="rId21"/>
    <p:sldId id="270" r:id="rId22"/>
    <p:sldId id="271" r:id="rId23"/>
    <p:sldId id="273" r:id="rId24"/>
    <p:sldId id="275" r:id="rId25"/>
    <p:sldId id="278" r:id="rId26"/>
    <p:sldId id="277" r:id="rId27"/>
    <p:sldId id="280" r:id="rId28"/>
    <p:sldId id="324" r:id="rId29"/>
    <p:sldId id="378" r:id="rId30"/>
    <p:sldId id="345" r:id="rId31"/>
    <p:sldId id="323" r:id="rId32"/>
    <p:sldId id="320" r:id="rId33"/>
    <p:sldId id="330" r:id="rId34"/>
    <p:sldId id="281" r:id="rId35"/>
    <p:sldId id="318" r:id="rId36"/>
    <p:sldId id="331" r:id="rId37"/>
    <p:sldId id="334" r:id="rId38"/>
    <p:sldId id="322" r:id="rId39"/>
    <p:sldId id="319" r:id="rId40"/>
    <p:sldId id="287" r:id="rId41"/>
    <p:sldId id="321" r:id="rId42"/>
    <p:sldId id="327" r:id="rId43"/>
    <p:sldId id="346" r:id="rId44"/>
    <p:sldId id="329" r:id="rId45"/>
    <p:sldId id="337" r:id="rId46"/>
    <p:sldId id="336" r:id="rId47"/>
    <p:sldId id="335" r:id="rId48"/>
    <p:sldId id="288" r:id="rId49"/>
    <p:sldId id="284" r:id="rId50"/>
    <p:sldId id="282" r:id="rId51"/>
    <p:sldId id="289" r:id="rId52"/>
    <p:sldId id="283" r:id="rId53"/>
    <p:sldId id="344" r:id="rId54"/>
    <p:sldId id="343" r:id="rId55"/>
    <p:sldId id="348" r:id="rId56"/>
    <p:sldId id="349" r:id="rId57"/>
    <p:sldId id="325" r:id="rId58"/>
    <p:sldId id="332" r:id="rId59"/>
    <p:sldId id="328" r:id="rId60"/>
    <p:sldId id="361" r:id="rId61"/>
    <p:sldId id="352" r:id="rId62"/>
    <p:sldId id="354" r:id="rId63"/>
    <p:sldId id="286" r:id="rId64"/>
    <p:sldId id="338" r:id="rId65"/>
    <p:sldId id="372" r:id="rId66"/>
    <p:sldId id="358" r:id="rId67"/>
    <p:sldId id="368" r:id="rId68"/>
    <p:sldId id="356" r:id="rId69"/>
    <p:sldId id="362" r:id="rId70"/>
    <p:sldId id="359" r:id="rId71"/>
    <p:sldId id="363" r:id="rId72"/>
    <p:sldId id="373" r:id="rId73"/>
    <p:sldId id="360" r:id="rId74"/>
    <p:sldId id="316" r:id="rId75"/>
    <p:sldId id="374" r:id="rId76"/>
    <p:sldId id="375" r:id="rId77"/>
    <p:sldId id="292" r:id="rId78"/>
    <p:sldId id="293" r:id="rId79"/>
    <p:sldId id="291" r:id="rId80"/>
    <p:sldId id="367" r:id="rId81"/>
    <p:sldId id="347" r:id="rId82"/>
    <p:sldId id="295" r:id="rId83"/>
    <p:sldId id="296" r:id="rId84"/>
    <p:sldId id="377" r:id="rId85"/>
    <p:sldId id="376" r:id="rId86"/>
    <p:sldId id="317" r:id="rId87"/>
    <p:sldId id="357" r:id="rId88"/>
    <p:sldId id="379" r:id="rId89"/>
    <p:sldId id="384" r:id="rId90"/>
    <p:sldId id="380" r:id="rId91"/>
    <p:sldId id="381" r:id="rId92"/>
    <p:sldId id="383" r:id="rId93"/>
    <p:sldId id="382" r:id="rId94"/>
    <p:sldId id="385" r:id="rId95"/>
    <p:sldId id="298" r:id="rId96"/>
    <p:sldId id="297" r:id="rId97"/>
    <p:sldId id="299" r:id="rId98"/>
    <p:sldId id="300" r:id="rId99"/>
    <p:sldId id="355"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33" autoAdjust="0"/>
    <p:restoredTop sz="46485" autoAdjust="0"/>
  </p:normalViewPr>
  <p:slideViewPr>
    <p:cSldViewPr>
      <p:cViewPr varScale="1">
        <p:scale>
          <a:sx n="57" d="100"/>
          <a:sy n="57" d="100"/>
        </p:scale>
        <p:origin x="-1602" y="-90"/>
      </p:cViewPr>
      <p:guideLst>
        <p:guide orient="horz" pos="2160"/>
        <p:guide pos="2880"/>
      </p:guideLst>
    </p:cSldViewPr>
  </p:slideViewPr>
  <p:notesTextViewPr>
    <p:cViewPr>
      <p:scale>
        <a:sx n="100" d="100"/>
        <a:sy n="100" d="100"/>
      </p:scale>
      <p:origin x="12" y="0"/>
    </p:cViewPr>
  </p:notesTextViewPr>
  <p:sorterViewPr>
    <p:cViewPr>
      <p:scale>
        <a:sx n="100" d="100"/>
        <a:sy n="100" d="100"/>
      </p:scale>
      <p:origin x="0" y="0"/>
    </p:cViewPr>
  </p:sorterViewPr>
  <p:notesViewPr>
    <p:cSldViewPr>
      <p:cViewPr varScale="1">
        <p:scale>
          <a:sx n="70" d="100"/>
          <a:sy n="70" d="100"/>
        </p:scale>
        <p:origin x="-131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Clive </a:t>
            </a:r>
            <a:r>
              <a:rPr lang="en-US" dirty="0" err="1" smtClean="0"/>
              <a:t>Rainsford</a:t>
            </a:r>
            <a:r>
              <a:rPr lang="en-US" dirty="0" smtClean="0"/>
              <a:t> Henderson</a:t>
            </a:r>
          </a:p>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115ECC-506E-4AA2-936B-3D71EB76D1B5}" type="slidenum">
              <a:rPr lang="en-US" smtClean="0"/>
              <a:pPr/>
              <a:t>‹#›</a:t>
            </a:fld>
            <a:endParaRPr lang="en-US"/>
          </a:p>
        </p:txBody>
      </p:sp>
      <p:sp>
        <p:nvSpPr>
          <p:cNvPr id="8" name="Slide Image Placeholder 7"/>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Tree>
    <p:extLst>
      <p:ext uri="{BB962C8B-B14F-4D97-AF65-F5344CB8AC3E}">
        <p14:creationId xmlns:p14="http://schemas.microsoft.com/office/powerpoint/2010/main" val="3661699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bbc.co.uk/history/ww2peopleswar/stories/99/a6281499.shtml"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www.britishlegion.org.uk/media/1174663/Lancaster_ND_949__more_info.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1</a:t>
            </a:fld>
            <a:endParaRPr lang="en-US"/>
          </a:p>
        </p:txBody>
      </p:sp>
    </p:spTree>
    <p:extLst>
      <p:ext uri="{BB962C8B-B14F-4D97-AF65-F5344CB8AC3E}">
        <p14:creationId xmlns:p14="http://schemas.microsoft.com/office/powerpoint/2010/main" val="10205418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Clive and Peter Clements head off on a jaunt</a:t>
            </a:r>
            <a:r>
              <a:rPr lang="en-US" sz="1200" kern="1200" baseline="0" dirty="0" smtClean="0">
                <a:solidFill>
                  <a:schemeClr val="tx1"/>
                </a:solidFill>
                <a:effectLst/>
                <a:latin typeface="+mn-lt"/>
                <a:ea typeface="+mn-ea"/>
                <a:cs typeface="+mn-cs"/>
              </a:rPr>
              <a:t> with</a:t>
            </a:r>
            <a:r>
              <a:rPr lang="en-US" sz="1200" kern="1200" dirty="0" smtClean="0">
                <a:solidFill>
                  <a:schemeClr val="tx1"/>
                </a:solidFill>
                <a:effectLst/>
                <a:latin typeface="+mn-lt"/>
                <a:ea typeface="+mn-ea"/>
                <a:cs typeface="+mn-cs"/>
              </a:rPr>
              <a:t> kitbags tied to the front mudguard of the car (Ford?) they bought together to get around Britain during their days off. Such</a:t>
            </a:r>
            <a:r>
              <a:rPr lang="en-US" sz="1200" kern="1200" baseline="0" dirty="0" smtClean="0">
                <a:solidFill>
                  <a:schemeClr val="tx1"/>
                </a:solidFill>
                <a:effectLst/>
                <a:latin typeface="+mn-lt"/>
                <a:ea typeface="+mn-ea"/>
                <a:cs typeface="+mn-cs"/>
              </a:rPr>
              <a:t> good times they had.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Clive and Peter remained firm friends for the rest of Clive’s life. Peter went on flying after the war. If family member’s memories are correct, his piloting included flying private customers on jaunts to the Antarctic.</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If you’d like to connect with Clive and Peter again decades later.</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Time off – in a boat of course – with the fellas catching every</a:t>
            </a:r>
            <a:r>
              <a:rPr lang="en-US" sz="1200" kern="1200" baseline="0" dirty="0" smtClean="0">
                <a:solidFill>
                  <a:schemeClr val="tx1"/>
                </a:solidFill>
                <a:effectLst/>
                <a:latin typeface="+mn-lt"/>
                <a:ea typeface="+mn-ea"/>
                <a:cs typeface="+mn-cs"/>
              </a:rPr>
              <a:t> bit of sunny warmth the English weather can offer</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Photo taken by Clive who was </a:t>
            </a:r>
            <a:r>
              <a:rPr lang="en-US" sz="1200" kern="1200" dirty="0" smtClean="0">
                <a:solidFill>
                  <a:schemeClr val="tx1"/>
                </a:solidFill>
                <a:effectLst/>
                <a:latin typeface="+mn-lt"/>
                <a:ea typeface="+mn-ea"/>
                <a:cs typeface="+mn-cs"/>
              </a:rPr>
              <a:t>relaxing as well as indulging in his love of photography.</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Clive trained in </a:t>
            </a:r>
            <a:r>
              <a:rPr lang="en-US" sz="1200" kern="1200" dirty="0" err="1" smtClean="0">
                <a:solidFill>
                  <a:schemeClr val="tx1"/>
                </a:solidFill>
                <a:effectLst/>
                <a:latin typeface="+mn-lt"/>
                <a:ea typeface="+mn-ea"/>
                <a:cs typeface="+mn-cs"/>
              </a:rPr>
              <a:t>Wirraways</a:t>
            </a:r>
            <a:r>
              <a:rPr lang="en-US" sz="1200" kern="1200" dirty="0" smtClean="0">
                <a:solidFill>
                  <a:schemeClr val="tx1"/>
                </a:solidFill>
                <a:effectLst/>
                <a:latin typeface="+mn-lt"/>
                <a:ea typeface="+mn-ea"/>
                <a:cs typeface="+mn-cs"/>
              </a:rPr>
              <a:t> during his RAAF days, and over the decades has maintained a deep love of all things flying – and especially planes from earlier years. </a:t>
            </a: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few years</a:t>
            </a:r>
            <a:r>
              <a:rPr lang="en-US" sz="1200" kern="1200" baseline="0" dirty="0" smtClean="0">
                <a:solidFill>
                  <a:schemeClr val="tx1"/>
                </a:solidFill>
                <a:effectLst/>
                <a:latin typeface="+mn-lt"/>
                <a:ea typeface="+mn-ea"/>
                <a:cs typeface="+mn-cs"/>
              </a:rPr>
              <a:t> ago</a:t>
            </a:r>
            <a:r>
              <a:rPr lang="en-US" sz="1200" kern="1200" dirty="0" smtClean="0">
                <a:solidFill>
                  <a:schemeClr val="tx1"/>
                </a:solidFill>
                <a:effectLst/>
                <a:latin typeface="+mn-lt"/>
                <a:ea typeface="+mn-ea"/>
                <a:cs typeface="+mn-cs"/>
              </a:rPr>
              <a:t>, Clive accompanied son-in-law Keith to the nearby </a:t>
            </a:r>
            <a:r>
              <a:rPr lang="en-US" sz="1200" kern="1200" dirty="0" err="1" smtClean="0">
                <a:solidFill>
                  <a:schemeClr val="tx1"/>
                </a:solidFill>
                <a:effectLst/>
                <a:latin typeface="+mn-lt"/>
                <a:ea typeface="+mn-ea"/>
                <a:cs typeface="+mn-cs"/>
              </a:rPr>
              <a:t>Caboolture</a:t>
            </a:r>
            <a:r>
              <a:rPr lang="en-US" sz="1200" kern="1200" dirty="0" smtClean="0">
                <a:solidFill>
                  <a:schemeClr val="tx1"/>
                </a:solidFill>
                <a:effectLst/>
                <a:latin typeface="+mn-lt"/>
                <a:ea typeface="+mn-ea"/>
                <a:cs typeface="+mn-cs"/>
              </a:rPr>
              <a:t> Air Museum (north of Brisbane) to see an advertised display of vintage planes. While</a:t>
            </a:r>
            <a:r>
              <a:rPr lang="en-US" sz="1200" kern="1200" baseline="0" dirty="0" smtClean="0">
                <a:solidFill>
                  <a:schemeClr val="tx1"/>
                </a:solidFill>
                <a:effectLst/>
                <a:latin typeface="+mn-lt"/>
                <a:ea typeface="+mn-ea"/>
                <a:cs typeface="+mn-cs"/>
              </a:rPr>
              <a:t> there, t</a:t>
            </a:r>
            <a:r>
              <a:rPr lang="en-US" sz="1200" kern="1200" dirty="0" smtClean="0">
                <a:solidFill>
                  <a:schemeClr val="tx1"/>
                </a:solidFill>
                <a:effectLst/>
                <a:latin typeface="+mn-lt"/>
                <a:ea typeface="+mn-ea"/>
                <a:cs typeface="+mn-cs"/>
              </a:rPr>
              <a:t>hey were both tickled to find a couple of </a:t>
            </a:r>
            <a:r>
              <a:rPr lang="en-US" sz="1200" kern="1200" dirty="0" err="1" smtClean="0">
                <a:solidFill>
                  <a:schemeClr val="tx1"/>
                </a:solidFill>
                <a:effectLst/>
                <a:latin typeface="+mn-lt"/>
                <a:ea typeface="+mn-ea"/>
                <a:cs typeface="+mn-cs"/>
              </a:rPr>
              <a:t>Wirraways</a:t>
            </a:r>
            <a:r>
              <a:rPr lang="en-US" sz="1200" kern="1200" dirty="0" smtClean="0">
                <a:solidFill>
                  <a:schemeClr val="tx1"/>
                </a:solidFill>
                <a:effectLst/>
                <a:latin typeface="+mn-lt"/>
                <a:ea typeface="+mn-ea"/>
                <a:cs typeface="+mn-cs"/>
              </a:rPr>
              <a:t> including… the </a:t>
            </a:r>
            <a:r>
              <a:rPr lang="en-US" sz="1200" i="1" kern="1200" dirty="0" smtClean="0">
                <a:solidFill>
                  <a:schemeClr val="tx1"/>
                </a:solidFill>
                <a:effectLst/>
                <a:latin typeface="+mn-lt"/>
                <a:ea typeface="+mn-ea"/>
                <a:cs typeface="+mn-cs"/>
              </a:rPr>
              <a:t>exact</a:t>
            </a:r>
            <a:r>
              <a:rPr lang="en-US" sz="1200" kern="1200" dirty="0" smtClean="0">
                <a:solidFill>
                  <a:schemeClr val="tx1"/>
                </a:solidFill>
                <a:effectLst/>
                <a:latin typeface="+mn-lt"/>
                <a:ea typeface="+mn-ea"/>
                <a:cs typeface="+mn-cs"/>
              </a:rPr>
              <a:t> plane that Dad had flown in!!</a:t>
            </a: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photo shows those same </a:t>
            </a:r>
            <a:r>
              <a:rPr lang="en-US" sz="1200" kern="1200" dirty="0" err="1" smtClean="0">
                <a:solidFill>
                  <a:schemeClr val="tx1"/>
                </a:solidFill>
                <a:effectLst/>
                <a:latin typeface="+mn-lt"/>
                <a:ea typeface="+mn-ea"/>
                <a:cs typeface="+mn-cs"/>
              </a:rPr>
              <a:t>Wirraways</a:t>
            </a:r>
            <a:r>
              <a:rPr lang="en-US" sz="1200" kern="1200" dirty="0" smtClean="0">
                <a:solidFill>
                  <a:schemeClr val="tx1"/>
                </a:solidFill>
                <a:effectLst/>
                <a:latin typeface="+mn-lt"/>
                <a:ea typeface="+mn-ea"/>
                <a:cs typeface="+mn-cs"/>
              </a:rPr>
              <a:t> flying nearby over the Sunshine Coast coastline. </a:t>
            </a:r>
            <a:r>
              <a:rPr lang="en-US" sz="1200" kern="1200" dirty="0" smtClean="0">
                <a:solidFill>
                  <a:schemeClr val="tx1"/>
                </a:solidFill>
                <a:effectLst/>
                <a:latin typeface="+mn-lt"/>
                <a:ea typeface="+mn-ea"/>
                <a:cs typeface="+mn-cs"/>
              </a:rPr>
              <a:t>We’re </a:t>
            </a:r>
            <a:r>
              <a:rPr lang="en-US" sz="1200" kern="1200" dirty="0" smtClean="0">
                <a:solidFill>
                  <a:schemeClr val="tx1"/>
                </a:solidFill>
                <a:effectLst/>
                <a:latin typeface="+mn-lt"/>
                <a:ea typeface="+mn-ea"/>
                <a:cs typeface="+mn-cs"/>
              </a:rPr>
              <a:t>not sure </a:t>
            </a:r>
            <a:r>
              <a:rPr lang="en-US" sz="1200" i="0" kern="1200" dirty="0" smtClean="0">
                <a:solidFill>
                  <a:schemeClr val="tx1"/>
                </a:solidFill>
                <a:effectLst/>
                <a:latin typeface="+mn-lt"/>
                <a:ea typeface="+mn-ea"/>
                <a:cs typeface="+mn-cs"/>
              </a:rPr>
              <a:t>which</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one</a:t>
            </a:r>
            <a:r>
              <a:rPr lang="en-US" sz="1200" i="0" kern="1200" baseline="0" dirty="0" smtClean="0">
                <a:solidFill>
                  <a:schemeClr val="tx1"/>
                </a:solidFill>
                <a:effectLst/>
                <a:latin typeface="+mn-lt"/>
                <a:ea typeface="+mn-ea"/>
                <a:cs typeface="+mn-cs"/>
              </a:rPr>
              <a:t> is </a:t>
            </a:r>
            <a:r>
              <a:rPr lang="en-US" sz="1200" i="1" kern="1200" baseline="0" dirty="0" smtClean="0">
                <a:solidFill>
                  <a:schemeClr val="tx1"/>
                </a:solidFill>
                <a:effectLst/>
                <a:latin typeface="+mn-lt"/>
                <a:ea typeface="+mn-ea"/>
                <a:cs typeface="+mn-cs"/>
              </a:rPr>
              <a:t>the </a:t>
            </a:r>
            <a:r>
              <a:rPr lang="en-US" sz="1200" i="0" kern="1200" baseline="0" dirty="0" smtClean="0">
                <a:solidFill>
                  <a:schemeClr val="tx1"/>
                </a:solidFill>
                <a:effectLst/>
                <a:latin typeface="+mn-lt"/>
                <a:ea typeface="+mn-ea"/>
                <a:cs typeface="+mn-cs"/>
              </a:rPr>
              <a:t>one, however both are gorgeous, no doubt you’ll </a:t>
            </a:r>
            <a:r>
              <a:rPr lang="en-US" sz="1200" i="0" kern="1200" baseline="0" dirty="0" smtClean="0">
                <a:solidFill>
                  <a:schemeClr val="tx1"/>
                </a:solidFill>
                <a:effectLst/>
                <a:latin typeface="+mn-lt"/>
                <a:ea typeface="+mn-ea"/>
                <a:cs typeface="+mn-cs"/>
              </a:rPr>
              <a:t>agree. We imagine </a:t>
            </a:r>
            <a:r>
              <a:rPr lang="en-US" sz="1200" i="0" kern="1200" baseline="0" dirty="0" smtClean="0">
                <a:solidFill>
                  <a:schemeClr val="tx1"/>
                </a:solidFill>
                <a:effectLst/>
                <a:latin typeface="+mn-lt"/>
                <a:ea typeface="+mn-ea"/>
                <a:cs typeface="+mn-cs"/>
              </a:rPr>
              <a:t>Clive in the pilot’s seat. </a:t>
            </a:r>
            <a:endParaRPr lang="en-US" sz="1200" i="0" kern="1200" baseline="0" dirty="0" smtClean="0">
              <a:solidFill>
                <a:schemeClr val="tx1"/>
              </a:solidFill>
              <a:effectLst/>
              <a:latin typeface="+mn-lt"/>
              <a:ea typeface="+mn-ea"/>
              <a:cs typeface="+mn-cs"/>
            </a:endParaRPr>
          </a:p>
          <a:p>
            <a:endParaRPr lang="en-US" sz="1200" i="0" kern="1200" baseline="0" dirty="0" smtClean="0">
              <a:solidFill>
                <a:schemeClr val="tx1"/>
              </a:solidFill>
              <a:effectLst/>
              <a:latin typeface="+mn-lt"/>
              <a:ea typeface="+mn-ea"/>
              <a:cs typeface="+mn-cs"/>
            </a:endParaRPr>
          </a:p>
          <a:p>
            <a:r>
              <a:rPr lang="en-US" sz="1200" i="0" kern="1200" baseline="0" dirty="0" smtClean="0">
                <a:solidFill>
                  <a:schemeClr val="tx1"/>
                </a:solidFill>
                <a:effectLst/>
                <a:latin typeface="+mn-lt"/>
                <a:ea typeface="+mn-ea"/>
                <a:cs typeface="+mn-cs"/>
              </a:rPr>
              <a:t>For more WW2-related stories, slides 77 – 79 in this presentation for a reference to Clive’s major research project into the circumstances surrounding the death of Nancy’s brother Colin, WW2 pilot whose Lancaster had crashed in </a:t>
            </a:r>
            <a:r>
              <a:rPr lang="en-US" sz="1200" i="0" kern="1200" baseline="0" dirty="0" err="1" smtClean="0">
                <a:solidFill>
                  <a:schemeClr val="tx1"/>
                </a:solidFill>
                <a:effectLst/>
                <a:latin typeface="+mn-lt"/>
                <a:ea typeface="+mn-ea"/>
                <a:cs typeface="+mn-cs"/>
              </a:rPr>
              <a:t>Foxton</a:t>
            </a:r>
            <a:r>
              <a:rPr lang="en-US" sz="1200" i="0" kern="1200" baseline="0" dirty="0" smtClean="0">
                <a:solidFill>
                  <a:schemeClr val="tx1"/>
                </a:solidFill>
                <a:effectLst/>
                <a:latin typeface="+mn-lt"/>
                <a:ea typeface="+mn-ea"/>
                <a:cs typeface="+mn-cs"/>
              </a:rPr>
              <a:t>, England. </a:t>
            </a:r>
          </a:p>
          <a:p>
            <a:endParaRPr lang="en-US" sz="1200" i="0" kern="1200" baseline="0" dirty="0" smtClean="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Back</a:t>
            </a:r>
            <a:r>
              <a:rPr lang="en-US" sz="1200" kern="1200" baseline="0" dirty="0" smtClean="0">
                <a:solidFill>
                  <a:schemeClr val="tx1"/>
                </a:solidFill>
                <a:effectLst/>
                <a:latin typeface="+mn-lt"/>
                <a:ea typeface="+mn-ea"/>
                <a:cs typeface="+mn-cs"/>
              </a:rPr>
              <a:t> in Australia catching up with friends. </a:t>
            </a:r>
          </a:p>
          <a:p>
            <a:endParaRPr lang="en-US" sz="1200" kern="1200" baseline="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Definite: </a:t>
            </a:r>
            <a:r>
              <a:rPr lang="en-US" sz="1200" kern="1200" dirty="0" smtClean="0">
                <a:solidFill>
                  <a:schemeClr val="tx1"/>
                </a:solidFill>
                <a:effectLst/>
                <a:latin typeface="+mn-lt"/>
                <a:ea typeface="+mn-ea"/>
                <a:cs typeface="+mn-cs"/>
              </a:rPr>
              <a:t>Clive is third from the left. </a:t>
            </a:r>
          </a:p>
          <a:p>
            <a:r>
              <a:rPr lang="en-US" sz="1200" i="1" kern="1200" dirty="0" smtClean="0">
                <a:solidFill>
                  <a:schemeClr val="tx1"/>
                </a:solidFill>
                <a:effectLst/>
                <a:latin typeface="+mn-lt"/>
                <a:ea typeface="+mn-ea"/>
                <a:cs typeface="+mn-cs"/>
              </a:rPr>
              <a:t>Pretty sure: </a:t>
            </a:r>
            <a:r>
              <a:rPr lang="en-US" sz="1200" kern="1200" dirty="0" smtClean="0">
                <a:solidFill>
                  <a:schemeClr val="tx1"/>
                </a:solidFill>
                <a:effectLst/>
                <a:latin typeface="+mn-lt"/>
                <a:ea typeface="+mn-ea"/>
                <a:cs typeface="+mn-cs"/>
              </a:rPr>
              <a:t>Fourth</a:t>
            </a:r>
            <a:r>
              <a:rPr lang="en-US" sz="1200" kern="1200" baseline="0" dirty="0" smtClean="0">
                <a:solidFill>
                  <a:schemeClr val="tx1"/>
                </a:solidFill>
                <a:effectLst/>
                <a:latin typeface="+mn-lt"/>
                <a:ea typeface="+mn-ea"/>
                <a:cs typeface="+mn-cs"/>
              </a:rPr>
              <a:t> from the left </a:t>
            </a:r>
            <a:r>
              <a:rPr lang="en-US" sz="1200" kern="1200" dirty="0" smtClean="0">
                <a:solidFill>
                  <a:schemeClr val="tx1"/>
                </a:solidFill>
                <a:effectLst/>
                <a:latin typeface="+mn-lt"/>
                <a:ea typeface="+mn-ea"/>
                <a:cs typeface="+mn-cs"/>
              </a:rPr>
              <a:t>is</a:t>
            </a:r>
            <a:r>
              <a:rPr lang="en-US" sz="1200" kern="1200" baseline="0" dirty="0" smtClean="0">
                <a:solidFill>
                  <a:schemeClr val="tx1"/>
                </a:solidFill>
                <a:effectLst/>
                <a:latin typeface="+mn-lt"/>
                <a:ea typeface="+mn-ea"/>
                <a:cs typeface="+mn-cs"/>
              </a:rPr>
              <a:t> Clive’s very good mate John </a:t>
            </a:r>
            <a:r>
              <a:rPr lang="en-US" sz="1200" kern="1200" baseline="0" dirty="0" err="1" smtClean="0">
                <a:solidFill>
                  <a:schemeClr val="tx1"/>
                </a:solidFill>
                <a:effectLst/>
                <a:latin typeface="+mn-lt"/>
                <a:ea typeface="+mn-ea"/>
                <a:cs typeface="+mn-cs"/>
              </a:rPr>
              <a:t>Gilkes</a:t>
            </a:r>
            <a:r>
              <a:rPr lang="en-US" sz="1200" kern="1200" baseline="0" dirty="0" smtClean="0">
                <a:solidFill>
                  <a:schemeClr val="tx1"/>
                </a:solidFill>
                <a:effectLst/>
                <a:latin typeface="+mn-lt"/>
                <a:ea typeface="+mn-ea"/>
                <a:cs typeface="+mn-cs"/>
              </a:rPr>
              <a:t> (</a:t>
            </a:r>
            <a:r>
              <a:rPr lang="en-US" sz="800" kern="1200" baseline="0" dirty="0" smtClean="0">
                <a:solidFill>
                  <a:schemeClr val="tx1"/>
                </a:solidFill>
                <a:effectLst/>
                <a:latin typeface="+mn-lt"/>
                <a:ea typeface="+mn-ea"/>
                <a:cs typeface="+mn-cs"/>
              </a:rPr>
              <a:t>pronounced </a:t>
            </a:r>
            <a:r>
              <a:rPr lang="en-US" sz="800" kern="1200" baseline="0" dirty="0" err="1" smtClean="0">
                <a:solidFill>
                  <a:schemeClr val="tx1"/>
                </a:solidFill>
                <a:effectLst/>
                <a:latin typeface="+mn-lt"/>
                <a:ea typeface="+mn-ea"/>
                <a:cs typeface="+mn-cs"/>
              </a:rPr>
              <a:t>Jilks</a:t>
            </a:r>
            <a:r>
              <a:rPr lang="en-US" sz="1200" kern="1200" baseline="0" dirty="0" smtClean="0">
                <a:solidFill>
                  <a:schemeClr val="tx1"/>
                </a:solidFill>
                <a:effectLst/>
                <a:latin typeface="+mn-lt"/>
                <a:ea typeface="+mn-ea"/>
                <a:cs typeface="+mn-cs"/>
              </a:rPr>
              <a:t>) whose family had the 32 footer their group of friends so loved sailing on Sydney </a:t>
            </a:r>
            <a:r>
              <a:rPr lang="en-US" sz="1200" kern="1200" baseline="0" dirty="0" err="1" smtClean="0">
                <a:solidFill>
                  <a:schemeClr val="tx1"/>
                </a:solidFill>
                <a:effectLst/>
                <a:latin typeface="+mn-lt"/>
                <a:ea typeface="+mn-ea"/>
                <a:cs typeface="+mn-cs"/>
              </a:rPr>
              <a:t>Harbour</a:t>
            </a:r>
            <a:r>
              <a:rPr lang="en-US" sz="1200" kern="1200" baseline="0" dirty="0" smtClean="0">
                <a:solidFill>
                  <a:schemeClr val="tx1"/>
                </a:solidFill>
                <a:effectLst/>
                <a:latin typeface="+mn-lt"/>
                <a:ea typeface="+mn-ea"/>
                <a:cs typeface="+mn-cs"/>
              </a:rPr>
              <a:t> every minute they could. </a:t>
            </a:r>
          </a:p>
          <a:p>
            <a:r>
              <a:rPr lang="en-US" sz="1200" i="1" kern="1200" baseline="0" dirty="0" smtClean="0">
                <a:solidFill>
                  <a:schemeClr val="tx1"/>
                </a:solidFill>
                <a:effectLst/>
                <a:latin typeface="+mn-lt"/>
                <a:ea typeface="+mn-ea"/>
                <a:cs typeface="+mn-cs"/>
              </a:rPr>
              <a:t>Maybe: </a:t>
            </a:r>
            <a:r>
              <a:rPr lang="en-US" sz="1200" i="0" kern="1200" baseline="0" dirty="0" smtClean="0">
                <a:solidFill>
                  <a:schemeClr val="tx1"/>
                </a:solidFill>
                <a:effectLst/>
                <a:latin typeface="+mn-lt"/>
                <a:ea typeface="+mn-ea"/>
                <a:cs typeface="+mn-cs"/>
              </a:rPr>
              <a:t>O</a:t>
            </a:r>
            <a:r>
              <a:rPr lang="en-US" sz="1200" kern="1200" baseline="0" dirty="0" smtClean="0">
                <a:solidFill>
                  <a:schemeClr val="tx1"/>
                </a:solidFill>
                <a:effectLst/>
                <a:latin typeface="+mn-lt"/>
                <a:ea typeface="+mn-ea"/>
                <a:cs typeface="+mn-cs"/>
              </a:rPr>
              <a:t>n the left in white, is that </a:t>
            </a:r>
            <a:r>
              <a:rPr lang="en-US" sz="1200" kern="1200" baseline="0" dirty="0" err="1" smtClean="0">
                <a:solidFill>
                  <a:schemeClr val="tx1"/>
                </a:solidFill>
                <a:effectLst/>
                <a:latin typeface="+mn-lt"/>
                <a:ea typeface="+mn-ea"/>
                <a:cs typeface="+mn-cs"/>
              </a:rPr>
              <a:t>Mr</a:t>
            </a:r>
            <a:r>
              <a:rPr lang="en-US" sz="1200" kern="1200" baseline="0" dirty="0" smtClean="0">
                <a:solidFill>
                  <a:schemeClr val="tx1"/>
                </a:solidFill>
                <a:effectLst/>
                <a:latin typeface="+mn-lt"/>
                <a:ea typeface="+mn-ea"/>
                <a:cs typeface="+mn-cs"/>
              </a:rPr>
              <a:t> Chapman and his son who also loved sailing?</a:t>
            </a: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 and</a:t>
            </a:r>
            <a:r>
              <a:rPr lang="en-US" baseline="0" dirty="0" smtClean="0"/>
              <a:t> Nancy before they were married, going out together after work. When WWII finished, Clive returned home to Sydney. Soon after he began working with Hastings </a:t>
            </a:r>
            <a:r>
              <a:rPr lang="en-US" baseline="0" dirty="0" err="1" smtClean="0"/>
              <a:t>Deering</a:t>
            </a:r>
            <a:r>
              <a:rPr lang="en-US" baseline="0" dirty="0" smtClean="0"/>
              <a:t> (who sold Caterpillar and John Deere tractors). Clive stayed with that same company for his whole working life until his retirement. </a:t>
            </a:r>
          </a:p>
          <a:p>
            <a:endParaRPr lang="en-US" baseline="0" dirty="0" smtClean="0"/>
          </a:p>
          <a:p>
            <a:r>
              <a:rPr lang="en-US" baseline="0" dirty="0" smtClean="0"/>
              <a:t>Nancy had come back down to Sydney from her family property in western New South Wales. She was living in a boarding hostel and working in a bank in central Sydney. They were engaged for two years before marrying.</a:t>
            </a:r>
          </a:p>
          <a:p>
            <a:endParaRPr lang="en-US" baseline="0" dirty="0" smtClean="0"/>
          </a:p>
          <a:p>
            <a:r>
              <a:rPr lang="en-US" baseline="0" dirty="0" smtClean="0"/>
              <a:t>Clive and Nancy met at a wedding where Clive knew the groom’s family, and Nancy knew the bride’s family. The treasured family story, which we asked to be told to us many times, was that Clive had seen a hat across the other side of the church and decided then and there that he wanted to meet and marry the woman under that hat. From then it was history. They began dating when they could, given the very strict visiting and outing rules of Mum’s boarding house. Plus Nancy recalls that they could never go out on a Saturday night as every Saturday Clive was sailing with friends on Sydney </a:t>
            </a:r>
            <a:r>
              <a:rPr lang="en-US" baseline="0" dirty="0" err="1" smtClean="0"/>
              <a:t>Harbour</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Clive and Nancy were engaged for two years before they married. Clive demonstrated his domestic skills during</a:t>
            </a:r>
            <a:r>
              <a:rPr lang="en-US" sz="1200" kern="1200" baseline="0" dirty="0" smtClean="0">
                <a:solidFill>
                  <a:schemeClr val="tx1"/>
                </a:solidFill>
                <a:effectLst/>
                <a:latin typeface="+mn-lt"/>
                <a:ea typeface="+mn-ea"/>
                <a:cs typeface="+mn-cs"/>
              </a:rPr>
              <a:t> a visit to </a:t>
            </a:r>
            <a:r>
              <a:rPr lang="en-US" sz="1200" kern="1200" dirty="0" err="1" smtClean="0">
                <a:solidFill>
                  <a:schemeClr val="tx1"/>
                </a:solidFill>
                <a:effectLst/>
                <a:latin typeface="+mn-lt"/>
                <a:ea typeface="+mn-ea"/>
                <a:cs typeface="+mn-cs"/>
              </a:rPr>
              <a:t>Niloc</a:t>
            </a:r>
            <a:r>
              <a:rPr lang="en-US" sz="1200" kern="1200" dirty="0" smtClean="0">
                <a:solidFill>
                  <a:schemeClr val="tx1"/>
                </a:solidFill>
                <a:effectLst/>
                <a:latin typeface="+mn-lt"/>
                <a:ea typeface="+mn-ea"/>
                <a:cs typeface="+mn-cs"/>
              </a:rPr>
              <a:t>, Nancy’s mother’s property near </a:t>
            </a:r>
            <a:r>
              <a:rPr lang="en-US" sz="1200" kern="1200" dirty="0" err="1" smtClean="0">
                <a:solidFill>
                  <a:schemeClr val="tx1"/>
                </a:solidFill>
                <a:effectLst/>
                <a:latin typeface="+mn-lt"/>
                <a:ea typeface="+mn-ea"/>
                <a:cs typeface="+mn-cs"/>
              </a:rPr>
              <a:t>Tottenham</a:t>
            </a:r>
            <a:r>
              <a:rPr lang="en-US" sz="1200" kern="1200" baseline="0" dirty="0" smtClean="0">
                <a:solidFill>
                  <a:schemeClr val="tx1"/>
                </a:solidFill>
                <a:effectLst/>
                <a:latin typeface="+mn-lt"/>
                <a:ea typeface="+mn-ea"/>
                <a:cs typeface="+mn-cs"/>
              </a:rPr>
              <a:t> in</a:t>
            </a:r>
            <a:r>
              <a:rPr lang="en-US" sz="1200" kern="1200" dirty="0" smtClean="0">
                <a:solidFill>
                  <a:schemeClr val="tx1"/>
                </a:solidFill>
                <a:effectLst/>
                <a:latin typeface="+mn-lt"/>
                <a:ea typeface="+mn-ea"/>
                <a:cs typeface="+mn-cs"/>
              </a:rPr>
              <a:t> outback western New South Wales. Nancy and her mother Viola were evidently watching and having a </a:t>
            </a:r>
            <a:r>
              <a:rPr lang="en-US" sz="1200" kern="1200" baseline="0" dirty="0" smtClean="0">
                <a:solidFill>
                  <a:schemeClr val="tx1"/>
                </a:solidFill>
                <a:effectLst/>
                <a:latin typeface="+mn-lt"/>
                <a:ea typeface="+mn-ea"/>
                <a:cs typeface="+mn-cs"/>
              </a:rPr>
              <a:t>big </a:t>
            </a:r>
            <a:r>
              <a:rPr lang="en-US" sz="1200" kern="1200" dirty="0" smtClean="0">
                <a:solidFill>
                  <a:schemeClr val="tx1"/>
                </a:solidFill>
                <a:effectLst/>
                <a:latin typeface="+mn-lt"/>
                <a:ea typeface="+mn-ea"/>
                <a:cs typeface="+mn-cs"/>
              </a:rPr>
              <a:t>chuckle at Clive’s laundry efforts.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a:t>
            </a:r>
            <a:r>
              <a:rPr lang="en-US" baseline="0" dirty="0" smtClean="0"/>
              <a:t> and Nancy’s wedding. 24 March 1951, three days before Clive’s 26</a:t>
            </a:r>
            <a:r>
              <a:rPr lang="en-US" baseline="30000" dirty="0" smtClean="0"/>
              <a:t>th</a:t>
            </a:r>
            <a:r>
              <a:rPr lang="en-US" baseline="0" dirty="0" smtClean="0"/>
              <a:t> birthday. </a:t>
            </a:r>
          </a:p>
          <a:p>
            <a:r>
              <a:rPr lang="en-US" baseline="0" dirty="0" smtClean="0"/>
              <a:t>From left: Nancy’s sister June, Clive’s sister Beth, Clive and Nancy. </a:t>
            </a:r>
          </a:p>
          <a:p>
            <a:endParaRPr lang="en-US" baseline="0" dirty="0" smtClean="0"/>
          </a:p>
          <a:p>
            <a:r>
              <a:rPr lang="en-US" baseline="0" dirty="0" smtClean="0"/>
              <a:t>Nancy’s </a:t>
            </a:r>
            <a:r>
              <a:rPr lang="en-US" baseline="0" dirty="0" err="1" smtClean="0"/>
              <a:t>broderie</a:t>
            </a:r>
            <a:r>
              <a:rPr lang="en-US" baseline="0" dirty="0" smtClean="0"/>
              <a:t> </a:t>
            </a:r>
            <a:r>
              <a:rPr lang="en-US" baseline="0" dirty="0" err="1" smtClean="0"/>
              <a:t>anglaise</a:t>
            </a:r>
            <a:r>
              <a:rPr lang="en-US" baseline="0" dirty="0" smtClean="0"/>
              <a:t> dress had been made by her mother-in-law to-be Winifred Henderson. </a:t>
            </a:r>
          </a:p>
        </p:txBody>
      </p:sp>
      <p:sp>
        <p:nvSpPr>
          <p:cNvPr id="4" name="Slide Number Placeholder 3"/>
          <p:cNvSpPr>
            <a:spLocks noGrp="1"/>
          </p:cNvSpPr>
          <p:nvPr>
            <p:ph type="sldNum" sz="quarter" idx="10"/>
          </p:nvPr>
        </p:nvSpPr>
        <p:spPr/>
        <p:txBody>
          <a:bodyPr/>
          <a:lstStyle/>
          <a:p>
            <a:fld id="{92115ECC-506E-4AA2-936B-3D71EB76D1B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The wedding waltz.</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17</a:t>
            </a:fld>
            <a:endParaRPr lang="en-US"/>
          </a:p>
        </p:txBody>
      </p:sp>
    </p:spTree>
    <p:extLst>
      <p:ext uri="{BB962C8B-B14F-4D97-AF65-F5344CB8AC3E}">
        <p14:creationId xmlns:p14="http://schemas.microsoft.com/office/powerpoint/2010/main" val="4234028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 and Nancy</a:t>
            </a:r>
            <a:r>
              <a:rPr lang="en-AU" baseline="0" dirty="0" smtClean="0"/>
              <a:t> drove from Sydney to their honeymoon at Broadbeach, Gold Coast, Queensland. </a:t>
            </a:r>
          </a:p>
          <a:p>
            <a:endParaRPr lang="en-AU" baseline="0" dirty="0" smtClean="0"/>
          </a:p>
          <a:p>
            <a:r>
              <a:rPr lang="en-AU" baseline="0" dirty="0" smtClean="0"/>
              <a:t>While there, Clive set up the tripod, camera and self-timer. </a:t>
            </a:r>
          </a:p>
          <a:p>
            <a:endParaRPr lang="en-AU" baseline="0" dirty="0" smtClean="0"/>
          </a:p>
          <a:p>
            <a:r>
              <a:rPr lang="en-AU" baseline="0" dirty="0" smtClean="0"/>
              <a:t>We feel you looking into the future at us. Meanwhile, we’re looking at you, beloved parents, experiencing how beautiful, how loving, how resolute you are and will be.</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18</a:t>
            </a:fld>
            <a:endParaRPr lang="en-US"/>
          </a:p>
        </p:txBody>
      </p:sp>
    </p:spTree>
    <p:extLst>
      <p:ext uri="{BB962C8B-B14F-4D97-AF65-F5344CB8AC3E}">
        <p14:creationId xmlns:p14="http://schemas.microsoft.com/office/powerpoint/2010/main" val="1862365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 and Nancy,</a:t>
            </a:r>
            <a:r>
              <a:rPr lang="en-AU" baseline="0" dirty="0" smtClean="0"/>
              <a:t> honeymoon.</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19</a:t>
            </a:fld>
            <a:endParaRPr lang="en-US"/>
          </a:p>
        </p:txBody>
      </p:sp>
    </p:spTree>
    <p:extLst>
      <p:ext uri="{BB962C8B-B14F-4D97-AF65-F5344CB8AC3E}">
        <p14:creationId xmlns:p14="http://schemas.microsoft.com/office/powerpoint/2010/main" val="3733399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Sister</a:t>
            </a:r>
            <a:r>
              <a:rPr lang="en-AU" baseline="0" dirty="0" smtClean="0"/>
              <a:t> and brother, Beth and Clive.</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a:t>
            </a:fld>
            <a:endParaRPr lang="en-US"/>
          </a:p>
        </p:txBody>
      </p:sp>
    </p:spTree>
    <p:extLst>
      <p:ext uri="{BB962C8B-B14F-4D97-AF65-F5344CB8AC3E}">
        <p14:creationId xmlns:p14="http://schemas.microsoft.com/office/powerpoint/2010/main" val="299824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Studio portrait</a:t>
            </a:r>
            <a:r>
              <a:rPr lang="en-AU" baseline="0" dirty="0" smtClean="0"/>
              <a:t> taken for Clive’s passport.</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20</a:t>
            </a:fld>
            <a:endParaRPr lang="en-US"/>
          </a:p>
        </p:txBody>
      </p:sp>
    </p:spTree>
    <p:extLst>
      <p:ext uri="{BB962C8B-B14F-4D97-AF65-F5344CB8AC3E}">
        <p14:creationId xmlns:p14="http://schemas.microsoft.com/office/powerpoint/2010/main" val="3529200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An important family event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during the 1960s.  From left: Clive’s Aunty Edna (wife of Clive’s Uncle Jack), Viola (Nancy’s mother), Winifred (Clive’s mother),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Aunty Isobel (Winifred’s sister), and Clive and Nancy.</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Thinking</a:t>
            </a:r>
            <a:r>
              <a:rPr lang="en-US" sz="1200" kern="1200" baseline="0" dirty="0" smtClean="0">
                <a:solidFill>
                  <a:schemeClr val="tx1"/>
                </a:solidFill>
                <a:effectLst/>
                <a:latin typeface="+mn-lt"/>
                <a:ea typeface="+mn-ea"/>
                <a:cs typeface="+mn-cs"/>
              </a:rPr>
              <a:t> back, t</a:t>
            </a:r>
            <a:r>
              <a:rPr lang="en-US" sz="1200" kern="1200" dirty="0" smtClean="0">
                <a:solidFill>
                  <a:schemeClr val="tx1"/>
                </a:solidFill>
                <a:effectLst/>
                <a:latin typeface="+mn-lt"/>
                <a:ea typeface="+mn-ea"/>
                <a:cs typeface="+mn-cs"/>
              </a:rPr>
              <a:t>his</a:t>
            </a:r>
            <a:r>
              <a:rPr lang="en-US" sz="1200" kern="1200" baseline="0" dirty="0" smtClean="0">
                <a:solidFill>
                  <a:schemeClr val="tx1"/>
                </a:solidFill>
                <a:effectLst/>
                <a:latin typeface="+mn-lt"/>
                <a:ea typeface="+mn-ea"/>
                <a:cs typeface="+mn-cs"/>
              </a:rPr>
              <a:t> event may have been the wedding of Edna and Jack’s daughter Diane to Lachlan Carnegie. If so, this was 1963 and Nancy and Clive’s daughters Chris and Sue were flower girls aged, respectively, ten and seven. </a:t>
            </a:r>
            <a:endParaRPr lang="en-AU" sz="1200" kern="1200" dirty="0" smtClean="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Family</a:t>
            </a:r>
            <a:r>
              <a:rPr lang="en-US" baseline="0" dirty="0" smtClean="0"/>
              <a:t> picnic in the bush. This was a frequent Sunday delight to get out, boil the </a:t>
            </a:r>
            <a:r>
              <a:rPr lang="en-US" baseline="0" dirty="0" err="1" smtClean="0"/>
              <a:t>billy</a:t>
            </a:r>
            <a:r>
              <a:rPr lang="en-US" baseline="0" dirty="0" smtClean="0"/>
              <a:t>, play games and go for a walk.</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Visiting our country</a:t>
            </a:r>
            <a:r>
              <a:rPr lang="en-US" baseline="0" dirty="0" smtClean="0"/>
              <a:t> cousins at </a:t>
            </a:r>
            <a:r>
              <a:rPr lang="en-US" baseline="0" dirty="0" err="1" smtClean="0"/>
              <a:t>Tarcutta</a:t>
            </a:r>
            <a:r>
              <a:rPr lang="en-US" baseline="0" dirty="0" smtClean="0"/>
              <a:t>, children of Nancy’s sister June and her husband John. Dad would have taken the photograph. Era: early 1960s?</a:t>
            </a:r>
          </a:p>
          <a:p>
            <a:endParaRPr lang="en-US" baseline="0" dirty="0" smtClean="0"/>
          </a:p>
          <a:p>
            <a:r>
              <a:rPr lang="en-US" baseline="0" dirty="0" smtClean="0"/>
              <a:t>From left: Ross (heading out of the photo), Lyndal, Sue, Colin (headstand), Chris, David and Hartley.</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A</a:t>
            </a:r>
            <a:r>
              <a:rPr lang="en-US" baseline="0" dirty="0" smtClean="0"/>
              <a:t> g</a:t>
            </a:r>
            <a:r>
              <a:rPr lang="en-US" dirty="0" smtClean="0"/>
              <a:t>athering at the house of </a:t>
            </a:r>
            <a:r>
              <a:rPr lang="en-US" baseline="0" dirty="0" smtClean="0"/>
              <a:t>Clive’s Aunt Isobel and Uncle Arthur’s house at 9 </a:t>
            </a:r>
            <a:r>
              <a:rPr lang="en-US" baseline="0" dirty="0" err="1" smtClean="0"/>
              <a:t>Neridah</a:t>
            </a:r>
            <a:r>
              <a:rPr lang="en-US" baseline="0" dirty="0" smtClean="0"/>
              <a:t> Street </a:t>
            </a:r>
            <a:r>
              <a:rPr lang="en-US" baseline="0" dirty="0" err="1" smtClean="0"/>
              <a:t>Chatswood</a:t>
            </a:r>
            <a:r>
              <a:rPr lang="en-US" baseline="0" dirty="0" smtClean="0"/>
              <a:t> in Sydney. The year – possibly around 1968.</a:t>
            </a:r>
          </a:p>
          <a:p>
            <a:endParaRPr lang="en-US" baseline="0" dirty="0" smtClean="0"/>
          </a:p>
          <a:p>
            <a:r>
              <a:rPr lang="en-US" baseline="0" dirty="0" smtClean="0"/>
              <a:t>All important family gatherings took place there at </a:t>
            </a:r>
            <a:r>
              <a:rPr lang="en-US" baseline="0" dirty="0" err="1" smtClean="0"/>
              <a:t>Neridah</a:t>
            </a:r>
            <a:r>
              <a:rPr lang="en-US" baseline="0" dirty="0" smtClean="0"/>
              <a:t> Street.</a:t>
            </a:r>
          </a:p>
          <a:p>
            <a:endParaRPr lang="en-US" baseline="0" dirty="0" smtClean="0"/>
          </a:p>
          <a:p>
            <a:r>
              <a:rPr lang="en-US" baseline="0" dirty="0" smtClean="0"/>
              <a:t>From left, standing: Sue, Nana (Vi Richardson, Nancy’s mother), Chris, Clive, Clive’s cousin Diane and her husband Lachlan, David, Uncle Arthur, and Nancy.</a:t>
            </a:r>
          </a:p>
          <a:p>
            <a:r>
              <a:rPr lang="en-US" baseline="0" dirty="0" smtClean="0"/>
              <a:t>Sitting:  Grandma, Great Aunty </a:t>
            </a:r>
            <a:r>
              <a:rPr lang="en-US" baseline="0" dirty="0" err="1" smtClean="0"/>
              <a:t>Bel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A family picnic</a:t>
            </a:r>
            <a:r>
              <a:rPr lang="en-US" baseline="0" dirty="0" smtClean="0"/>
              <a:t>, probably in the mid 1960s. </a:t>
            </a:r>
          </a:p>
          <a:p>
            <a:endParaRPr lang="en-US" baseline="0" dirty="0" smtClean="0"/>
          </a:p>
          <a:p>
            <a:r>
              <a:rPr lang="en-US" baseline="0" dirty="0" smtClean="0"/>
              <a:t>From left: Clive’s mother Winifred, his Aunty </a:t>
            </a:r>
            <a:r>
              <a:rPr lang="en-US" baseline="0" dirty="0" err="1" smtClean="0"/>
              <a:t>Bel</a:t>
            </a:r>
            <a:r>
              <a:rPr lang="en-US" baseline="0" dirty="0" smtClean="0"/>
              <a:t> (Winifred’s sister), Nancy, Gigi the poodle and Clive.</a:t>
            </a:r>
          </a:p>
          <a:p>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 with his</a:t>
            </a:r>
            <a:r>
              <a:rPr lang="en-US" baseline="0" dirty="0" smtClean="0"/>
              <a:t> mum Winifred.</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Back home after Sue’s wedding to Sandy.</a:t>
            </a:r>
            <a:r>
              <a:rPr lang="en-US" baseline="0" dirty="0" smtClean="0"/>
              <a:t> Sue had designed and made the outfits for herself, Chris, Keith and Mum. </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a:t>
            </a:r>
            <a:r>
              <a:rPr lang="en-AU" baseline="0" dirty="0" smtClean="0"/>
              <a:t> at work.</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28</a:t>
            </a:fld>
            <a:endParaRPr lang="en-US"/>
          </a:p>
        </p:txBody>
      </p:sp>
    </p:spTree>
    <p:extLst>
      <p:ext uri="{BB962C8B-B14F-4D97-AF65-F5344CB8AC3E}">
        <p14:creationId xmlns:p14="http://schemas.microsoft.com/office/powerpoint/2010/main" val="4139613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 outside the Hastings </a:t>
            </a:r>
            <a:r>
              <a:rPr lang="en-AU" dirty="0" err="1" smtClean="0"/>
              <a:t>Deering</a:t>
            </a:r>
            <a:r>
              <a:rPr lang="en-AU" dirty="0" smtClean="0"/>
              <a:t> hanger at Kerry Road,</a:t>
            </a:r>
            <a:r>
              <a:rPr lang="en-AU" baseline="0" dirty="0" smtClean="0"/>
              <a:t> Archerfield, Brisbane.</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29</a:t>
            </a:fld>
            <a:endParaRPr lang="en-US"/>
          </a:p>
        </p:txBody>
      </p:sp>
    </p:spTree>
    <p:extLst>
      <p:ext uri="{BB962C8B-B14F-4D97-AF65-F5344CB8AC3E}">
        <p14:creationId xmlns:p14="http://schemas.microsoft.com/office/powerpoint/2010/main" val="71557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From the local newspaper: Beth and Clive, daughter and son of Mr S. R. (Stanley </a:t>
            </a:r>
            <a:r>
              <a:rPr lang="en-AU" sz="1200" kern="1200" dirty="0" err="1" smtClean="0">
                <a:solidFill>
                  <a:schemeClr val="tx1"/>
                </a:solidFill>
                <a:effectLst/>
                <a:latin typeface="+mn-lt"/>
                <a:ea typeface="+mn-ea"/>
                <a:cs typeface="+mn-cs"/>
              </a:rPr>
              <a:t>Rainsford</a:t>
            </a:r>
            <a:r>
              <a:rPr lang="en-AU" sz="1200" kern="1200" dirty="0" smtClean="0">
                <a:solidFill>
                  <a:schemeClr val="tx1"/>
                </a:solidFill>
                <a:effectLst/>
                <a:latin typeface="+mn-lt"/>
                <a:ea typeface="+mn-ea"/>
                <a:cs typeface="+mn-cs"/>
              </a:rPr>
              <a:t>) Henderson, a member of the Main Roads Board of New South Wales.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3</a:t>
            </a:fld>
            <a:endParaRPr lang="en-US"/>
          </a:p>
        </p:txBody>
      </p:sp>
    </p:spTree>
    <p:extLst>
      <p:ext uri="{BB962C8B-B14F-4D97-AF65-F5344CB8AC3E}">
        <p14:creationId xmlns:p14="http://schemas.microsoft.com/office/powerpoint/2010/main" val="3480764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Article in the Hastings </a:t>
            </a:r>
            <a:r>
              <a:rPr lang="en-US" dirty="0" err="1" smtClean="0"/>
              <a:t>Deering</a:t>
            </a:r>
            <a:r>
              <a:rPr lang="en-US" dirty="0" smtClean="0"/>
              <a:t> ‘Leadership’ magazine about Clive’s 35 years of service.</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Clive’s retirement</a:t>
            </a:r>
            <a:r>
              <a:rPr lang="en-US" baseline="0" dirty="0" smtClean="0"/>
              <a:t> from Hastings </a:t>
            </a:r>
            <a:r>
              <a:rPr lang="en-US" baseline="0" dirty="0" err="1" smtClean="0"/>
              <a:t>Deering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baseline="0" dirty="0" smtClean="0"/>
              <a:t>Clive and Nan brought Beth for a visit to t</a:t>
            </a:r>
            <a:r>
              <a:rPr lang="en-US" dirty="0" smtClean="0"/>
              <a:t>he old slab wood house</a:t>
            </a:r>
            <a:r>
              <a:rPr lang="en-US" baseline="0" dirty="0" smtClean="0"/>
              <a:t> </a:t>
            </a:r>
            <a:r>
              <a:rPr lang="en-US" dirty="0" smtClean="0"/>
              <a:t>near </a:t>
            </a:r>
            <a:r>
              <a:rPr lang="en-US" dirty="0" err="1" smtClean="0"/>
              <a:t>Fernvale</a:t>
            </a:r>
            <a:r>
              <a:rPr lang="en-US" dirty="0" smtClean="0"/>
              <a:t>, Queensland,</a:t>
            </a:r>
            <a:r>
              <a:rPr lang="en-US" baseline="0" dirty="0" smtClean="0"/>
              <a:t> </a:t>
            </a:r>
            <a:r>
              <a:rPr lang="en-US" dirty="0" smtClean="0"/>
              <a:t>where</a:t>
            </a:r>
            <a:r>
              <a:rPr lang="en-US" baseline="0" dirty="0" smtClean="0"/>
              <a:t> Chris and Keith lived for around eight years from 1977.  A beautiful day and strong sense of connection.</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baseline="0" dirty="0" smtClean="0"/>
              <a:t>Chris’ 40</a:t>
            </a:r>
            <a:r>
              <a:rPr lang="en-US" baseline="30000" dirty="0" smtClean="0"/>
              <a:t>th</a:t>
            </a:r>
            <a:r>
              <a:rPr lang="en-US" baseline="0" dirty="0" smtClean="0"/>
              <a:t> birthday in 1993 with cake made by Sue.</a:t>
            </a:r>
          </a:p>
          <a:p>
            <a:endParaRPr lang="en-US" baseline="0" dirty="0" smtClean="0"/>
          </a:p>
          <a:p>
            <a:r>
              <a:rPr lang="en-US" baseline="0" dirty="0" smtClean="0"/>
              <a:t>From left: Nancy, Dave, Sue, Chris, Keith, Clive and Peter (Sue’s partner at the time and still a very good friend of Sue’s and the family).</a:t>
            </a:r>
          </a:p>
          <a:p>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4 November</a:t>
            </a:r>
            <a:r>
              <a:rPr lang="en-US" baseline="0" dirty="0" smtClean="0"/>
              <a:t> 1989. Chris and Keith’s wedding which took place at a friend’s backyard pool. The ceremony ended with guests sprinkling bougainvillea and jacaranda flowers into the pool and sending best wishes. Radar the cattle dog was best man with a bow-tie. Mum had just sprinkled a handful of petals and Dad is now having a turn.</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a:t>
            </a:r>
            <a:r>
              <a:rPr lang="en-US" baseline="0" dirty="0" smtClean="0"/>
              <a:t> and Chris.</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 with his tripod. Photography was an ongoing interest in his life, for recording the family and events.</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 and Nancy holidaying at the beach in winter.</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37</a:t>
            </a:fld>
            <a:endParaRPr lang="en-US"/>
          </a:p>
        </p:txBody>
      </p:sp>
    </p:spTree>
    <p:extLst>
      <p:ext uri="{BB962C8B-B14F-4D97-AF65-F5344CB8AC3E}">
        <p14:creationId xmlns:p14="http://schemas.microsoft.com/office/powerpoint/2010/main" val="106870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David married Trish</a:t>
            </a:r>
            <a:r>
              <a:rPr lang="en-US" baseline="0" dirty="0" smtClean="0"/>
              <a:t> </a:t>
            </a:r>
            <a:r>
              <a:rPr lang="en-US" baseline="0" dirty="0" err="1" smtClean="0"/>
              <a:t>Borsboom</a:t>
            </a:r>
            <a:r>
              <a:rPr lang="en-US" baseline="0" dirty="0" smtClean="0"/>
              <a:t> on 9 September 1994.</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Nancy and Clive dance at Dave and Trish’s wedding.</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39</a:t>
            </a:fld>
            <a:endParaRPr lang="en-US"/>
          </a:p>
        </p:txBody>
      </p:sp>
    </p:spTree>
    <p:extLst>
      <p:ext uri="{BB962C8B-B14F-4D97-AF65-F5344CB8AC3E}">
        <p14:creationId xmlns:p14="http://schemas.microsoft.com/office/powerpoint/2010/main" val="971741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Studio photograph</a:t>
            </a:r>
            <a:r>
              <a:rPr lang="en-AU" baseline="0" dirty="0" smtClean="0"/>
              <a:t> – Clive holding a model car.</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a:t>
            </a:fld>
            <a:endParaRPr lang="en-US"/>
          </a:p>
        </p:txBody>
      </p:sp>
    </p:spTree>
    <p:extLst>
      <p:ext uri="{BB962C8B-B14F-4D97-AF65-F5344CB8AC3E}">
        <p14:creationId xmlns:p14="http://schemas.microsoft.com/office/powerpoint/2010/main" val="36715898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Nancy and Clive dance at Dave and Trish’s wedding.</a:t>
            </a:r>
          </a:p>
          <a:p>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40</a:t>
            </a:fld>
            <a:endParaRPr lang="en-US"/>
          </a:p>
        </p:txBody>
      </p:sp>
    </p:spTree>
    <p:extLst>
      <p:ext uri="{BB962C8B-B14F-4D97-AF65-F5344CB8AC3E}">
        <p14:creationId xmlns:p14="http://schemas.microsoft.com/office/powerpoint/2010/main" val="2037813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 brother-in-law </a:t>
            </a:r>
            <a:r>
              <a:rPr lang="en-US" baseline="0" dirty="0" smtClean="0"/>
              <a:t>John and John’s wife June (Nancy’s sister) at Dave and Trish’s wedding. </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 and</a:t>
            </a:r>
            <a:r>
              <a:rPr lang="en-US" baseline="0" dirty="0" smtClean="0"/>
              <a:t> Nancy catch up again with Clive’s longtime Air Force friend Peter Clements, and as always share so many laughs and smiles. </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 and Nancy’s trip to Europe</a:t>
            </a:r>
            <a:r>
              <a:rPr lang="en-US" baseline="0" dirty="0" smtClean="0"/>
              <a:t> and Israel. Clive’s sense of </a:t>
            </a:r>
            <a:r>
              <a:rPr lang="en-US" baseline="0" dirty="0" err="1" smtClean="0"/>
              <a:t>humour</a:t>
            </a:r>
            <a:r>
              <a:rPr lang="en-US" baseline="0" dirty="0" smtClean="0"/>
              <a:t> shows through in the caption.</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Sue demonstrating a funny hat. Clive and Nancy have been wonderful in encouraging and supporting</a:t>
            </a:r>
            <a:r>
              <a:rPr lang="en-US" baseline="0" dirty="0" smtClean="0"/>
              <a:t> their grown-up children in their various adventures and professions over the years. </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 and Nancy with the dear</a:t>
            </a:r>
            <a:r>
              <a:rPr lang="en-AU" baseline="0" dirty="0" smtClean="0"/>
              <a:t> parents of pastor friends. Mum and Dad had visited these lovely people in England and they had all remained firm friends. </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45</a:t>
            </a:fld>
            <a:endParaRPr lang="en-US"/>
          </a:p>
        </p:txBody>
      </p:sp>
    </p:spTree>
    <p:extLst>
      <p:ext uri="{BB962C8B-B14F-4D97-AF65-F5344CB8AC3E}">
        <p14:creationId xmlns:p14="http://schemas.microsoft.com/office/powerpoint/2010/main" val="2118800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Nancy and Clive holidaying in North Queensland.</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46</a:t>
            </a:fld>
            <a:endParaRPr lang="en-US"/>
          </a:p>
        </p:txBody>
      </p:sp>
    </p:spTree>
    <p:extLst>
      <p:ext uri="{BB962C8B-B14F-4D97-AF65-F5344CB8AC3E}">
        <p14:creationId xmlns:p14="http://schemas.microsoft.com/office/powerpoint/2010/main" val="2206978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Clive, Beth, Dave and Trish at the </a:t>
            </a:r>
            <a:r>
              <a:rPr lang="en-US" dirty="0" err="1" smtClean="0"/>
              <a:t>Flaxton</a:t>
            </a:r>
            <a:r>
              <a:rPr lang="en-US" dirty="0" smtClean="0"/>
              <a:t> (Sunshine</a:t>
            </a:r>
            <a:r>
              <a:rPr lang="en-US" baseline="0" dirty="0" smtClean="0"/>
              <a:t> Coast hinterland) property where Keith helped to build the house and then set up a </a:t>
            </a:r>
            <a:r>
              <a:rPr lang="en-US" baseline="0" dirty="0" err="1" smtClean="0"/>
              <a:t>chilli</a:t>
            </a:r>
            <a:r>
              <a:rPr lang="en-US" baseline="0" dirty="0" smtClean="0"/>
              <a:t> farm, and where Chris and Keith lived for a while. Possibly 1994.</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Dad had made a home-made clarinet from a piece of plumbing pipe, as an</a:t>
            </a:r>
            <a:r>
              <a:rPr lang="en-US" baseline="0" dirty="0" smtClean="0"/>
              <a:t> experiment, after Nancy had brought a cheap one home from Kiev</a:t>
            </a:r>
            <a:r>
              <a:rPr lang="en-US" dirty="0" smtClean="0"/>
              <a:t>. Grandson</a:t>
            </a:r>
            <a:r>
              <a:rPr lang="en-US" baseline="0" dirty="0" smtClean="0"/>
              <a:t> Cameron really wanted to have one too. Dad surprised him by making and giving him his very own for Christmas. Cameron still remembers that he was over the moon with delight, and hadn’t expected it to happen. </a:t>
            </a:r>
          </a:p>
          <a:p>
            <a:endParaRPr lang="en-US" baseline="0" dirty="0" smtClean="0"/>
          </a:p>
          <a:p>
            <a:r>
              <a:rPr lang="en-US" baseline="0" dirty="0" smtClean="0"/>
              <a:t>For a little while Dad did actually persevere in teaching himself to play, then moved on to other more practical activities.</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Dress ups</a:t>
            </a:r>
            <a:r>
              <a:rPr lang="en-US" baseline="0" dirty="0" smtClean="0"/>
              <a:t> and so much fun with granddaughter Carly.</a:t>
            </a:r>
          </a:p>
          <a:p>
            <a:r>
              <a:rPr lang="en-US" baseline="0" dirty="0" smtClean="0"/>
              <a:t>1995 at </a:t>
            </a:r>
            <a:r>
              <a:rPr lang="en-US" baseline="0" dirty="0" err="1" smtClean="0"/>
              <a:t>Goodwood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A Grade football, </a:t>
            </a:r>
            <a:r>
              <a:rPr lang="en-US" dirty="0" err="1" smtClean="0"/>
              <a:t>Chatswood</a:t>
            </a:r>
            <a:r>
              <a:rPr lang="en-US" baseline="0" dirty="0" smtClean="0"/>
              <a:t> Primary School, Sydney, 1937. </a:t>
            </a:r>
          </a:p>
          <a:p>
            <a:endParaRPr lang="en-US" baseline="0" dirty="0" smtClean="0"/>
          </a:p>
          <a:p>
            <a:r>
              <a:rPr lang="en-US" baseline="0" dirty="0" smtClean="0"/>
              <a:t>(Back row, fourth from the left)</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Dad,</a:t>
            </a:r>
            <a:r>
              <a:rPr lang="en-US" baseline="0" dirty="0" smtClean="0"/>
              <a:t> loving being a grandfather as he looks after Zach at their home. </a:t>
            </a:r>
            <a:r>
              <a:rPr lang="en-US" dirty="0" smtClean="0"/>
              <a:t>Zach was born on</a:t>
            </a:r>
            <a:r>
              <a:rPr lang="en-US" baseline="0" dirty="0" smtClean="0"/>
              <a:t> 8 May 1996, so maybe this was taken late 1996?.</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Dad in</a:t>
            </a:r>
            <a:r>
              <a:rPr lang="en-US" baseline="0" dirty="0" smtClean="0"/>
              <a:t> the hot seat. Was that one of Dave’s bikes?</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Dave, Zach and Dad. This </a:t>
            </a:r>
            <a:r>
              <a:rPr lang="en-US" sz="1200" kern="1200" dirty="0" err="1" smtClean="0">
                <a:solidFill>
                  <a:schemeClr val="tx1"/>
                </a:solidFill>
                <a:effectLst/>
                <a:latin typeface="+mn-lt"/>
                <a:ea typeface="+mn-ea"/>
                <a:cs typeface="+mn-cs"/>
              </a:rPr>
              <a:t>b&amp;w</a:t>
            </a:r>
            <a:r>
              <a:rPr lang="en-US" sz="1200" kern="1200" dirty="0" smtClean="0">
                <a:solidFill>
                  <a:schemeClr val="tx1"/>
                </a:solidFill>
                <a:effectLst/>
                <a:latin typeface="+mn-lt"/>
                <a:ea typeface="+mn-ea"/>
                <a:cs typeface="+mn-cs"/>
              </a:rPr>
              <a:t> and the </a:t>
            </a:r>
            <a:r>
              <a:rPr lang="en-US" sz="1200" kern="1200" dirty="0" err="1" smtClean="0">
                <a:solidFill>
                  <a:schemeClr val="tx1"/>
                </a:solidFill>
                <a:effectLst/>
                <a:latin typeface="+mn-lt"/>
                <a:ea typeface="+mn-ea"/>
                <a:cs typeface="+mn-cs"/>
              </a:rPr>
              <a:t>colour</a:t>
            </a:r>
            <a:r>
              <a:rPr lang="en-US" sz="1200" kern="1200" dirty="0" smtClean="0">
                <a:solidFill>
                  <a:schemeClr val="tx1"/>
                </a:solidFill>
                <a:effectLst/>
                <a:latin typeface="+mn-lt"/>
                <a:ea typeface="+mn-ea"/>
                <a:cs typeface="+mn-cs"/>
              </a:rPr>
              <a:t> photos were taken around September 1999, some six months before Dave died on 2 March 2000. These are the only photos we have of the three generations of males together – which also means three </a:t>
            </a:r>
            <a:r>
              <a:rPr lang="en-US" sz="1200" kern="1200" dirty="0" err="1" smtClean="0">
                <a:solidFill>
                  <a:schemeClr val="tx1"/>
                </a:solidFill>
                <a:effectLst/>
                <a:latin typeface="+mn-lt"/>
                <a:ea typeface="+mn-ea"/>
                <a:cs typeface="+mn-cs"/>
              </a:rPr>
              <a:t>Rainsfords</a:t>
            </a:r>
            <a:r>
              <a:rPr lang="en-US" sz="1200" kern="1200" dirty="0" smtClean="0">
                <a:solidFill>
                  <a:schemeClr val="tx1"/>
                </a:solidFill>
                <a:effectLst/>
                <a:latin typeface="+mn-lt"/>
                <a:ea typeface="+mn-ea"/>
                <a:cs typeface="+mn-cs"/>
              </a:rPr>
              <a:t> together!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Dad’s, Dave’s and Zach’s middle name is </a:t>
            </a:r>
            <a:r>
              <a:rPr lang="en-US" sz="1200" kern="1200" dirty="0" err="1" smtClean="0">
                <a:solidFill>
                  <a:schemeClr val="tx1"/>
                </a:solidFill>
                <a:effectLst/>
                <a:latin typeface="+mn-lt"/>
                <a:ea typeface="+mn-ea"/>
                <a:cs typeface="+mn-cs"/>
              </a:rPr>
              <a:t>Rainsford</a:t>
            </a:r>
            <a:r>
              <a:rPr lang="en-US" sz="1200" kern="1200" dirty="0" smtClean="0">
                <a:solidFill>
                  <a:schemeClr val="tx1"/>
                </a:solidFill>
                <a:effectLst/>
                <a:latin typeface="+mn-lt"/>
                <a:ea typeface="+mn-ea"/>
                <a:cs typeface="+mn-cs"/>
              </a:rPr>
              <a:t>. The tradition has come down from the first boy in each generation of Dad’s family.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Judy Henderson, one of Clive’s cousins, has said there are now (2012) just two Henderson boys in this part of the Henderson clan to ‘carry on the name’. Zach is one of them.</a:t>
            </a:r>
          </a:p>
        </p:txBody>
      </p:sp>
      <p:sp>
        <p:nvSpPr>
          <p:cNvPr id="4" name="Slide Number Placeholder 3"/>
          <p:cNvSpPr>
            <a:spLocks noGrp="1"/>
          </p:cNvSpPr>
          <p:nvPr>
            <p:ph type="sldNum" sz="quarter" idx="10"/>
          </p:nvPr>
        </p:nvSpPr>
        <p:spPr/>
        <p:txBody>
          <a:bodyPr/>
          <a:lstStyle/>
          <a:p>
            <a:fld id="{92115ECC-506E-4AA2-936B-3D71EB76D1B5}"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 David</a:t>
            </a:r>
            <a:r>
              <a:rPr lang="en-AU" baseline="0" dirty="0" smtClean="0"/>
              <a:t> and Zach again.</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53</a:t>
            </a:fld>
            <a:endParaRPr lang="en-US"/>
          </a:p>
        </p:txBody>
      </p:sp>
    </p:spTree>
    <p:extLst>
      <p:ext uri="{BB962C8B-B14F-4D97-AF65-F5344CB8AC3E}">
        <p14:creationId xmlns:p14="http://schemas.microsoft.com/office/powerpoint/2010/main" val="217711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The</a:t>
            </a:r>
            <a:r>
              <a:rPr lang="en-AU" baseline="0" dirty="0" smtClean="0"/>
              <a:t> three generations show their love of fun, laughter, clowning around – and each other.</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54</a:t>
            </a:fld>
            <a:endParaRPr lang="en-US"/>
          </a:p>
        </p:txBody>
      </p:sp>
    </p:spTree>
    <p:extLst>
      <p:ext uri="{BB962C8B-B14F-4D97-AF65-F5344CB8AC3E}">
        <p14:creationId xmlns:p14="http://schemas.microsoft.com/office/powerpoint/2010/main" val="40669538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a:t>
            </a:r>
            <a:r>
              <a:rPr lang="en-AU" baseline="0" dirty="0" smtClean="0"/>
              <a:t> and Sue set up for a sail on Sue and </a:t>
            </a:r>
            <a:r>
              <a:rPr lang="en-AU" baseline="0" dirty="0" err="1" smtClean="0"/>
              <a:t>Tarci’s</a:t>
            </a:r>
            <a:r>
              <a:rPr lang="en-AU" baseline="0" dirty="0" smtClean="0"/>
              <a:t> boat </a:t>
            </a:r>
            <a:r>
              <a:rPr lang="en-AU" baseline="0" dirty="0" err="1" smtClean="0"/>
              <a:t>Monkeyme</a:t>
            </a:r>
            <a:r>
              <a:rPr lang="en-AU" baseline="0" dirty="0" smtClean="0"/>
              <a:t>. </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55</a:t>
            </a:fld>
            <a:endParaRPr lang="en-US"/>
          </a:p>
        </p:txBody>
      </p:sp>
    </p:spTree>
    <p:extLst>
      <p:ext uri="{BB962C8B-B14F-4D97-AF65-F5344CB8AC3E}">
        <p14:creationId xmlns:p14="http://schemas.microsoft.com/office/powerpoint/2010/main" val="2240384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Sue and</a:t>
            </a:r>
            <a:r>
              <a:rPr lang="en-AU" baseline="0" dirty="0" smtClean="0"/>
              <a:t> Clive on </a:t>
            </a:r>
            <a:r>
              <a:rPr lang="en-AU" baseline="0" dirty="0" err="1" smtClean="0"/>
              <a:t>Monkeyme</a:t>
            </a:r>
            <a:r>
              <a:rPr lang="en-AU" baseline="0" dirty="0" smtClean="0"/>
              <a:t>.</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56</a:t>
            </a:fld>
            <a:endParaRPr lang="en-US"/>
          </a:p>
        </p:txBody>
      </p:sp>
    </p:spTree>
    <p:extLst>
      <p:ext uri="{BB962C8B-B14F-4D97-AF65-F5344CB8AC3E}">
        <p14:creationId xmlns:p14="http://schemas.microsoft.com/office/powerpoint/2010/main" val="527079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Nancy</a:t>
            </a:r>
            <a:r>
              <a:rPr lang="en-US" baseline="0" dirty="0" smtClean="0"/>
              <a:t> and Clive, e</a:t>
            </a:r>
            <a:r>
              <a:rPr lang="en-US" dirty="0" smtClean="0"/>
              <a:t>arly 2000, not long after their son David had died in a motorcycle accident.</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Late</a:t>
            </a:r>
            <a:r>
              <a:rPr lang="en-US" baseline="0" dirty="0" smtClean="0"/>
              <a:t> March or early April 2000 at Trish’s place. Son-in-law Keith is in the background.</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Beth</a:t>
            </a:r>
            <a:r>
              <a:rPr lang="en-US" baseline="0" dirty="0" smtClean="0"/>
              <a:t> visits </a:t>
            </a:r>
            <a:r>
              <a:rPr lang="en-US" dirty="0" smtClean="0"/>
              <a:t>Brisbane.</a:t>
            </a:r>
            <a:r>
              <a:rPr lang="en-US" baseline="0" dirty="0" smtClean="0"/>
              <a:t> From the length of  </a:t>
            </a:r>
            <a:r>
              <a:rPr lang="en-US" baseline="0" dirty="0" err="1" smtClean="0"/>
              <a:t>Tarci’s</a:t>
            </a:r>
            <a:r>
              <a:rPr lang="en-US" baseline="0" dirty="0" smtClean="0"/>
              <a:t> beard, Sue worked out that </a:t>
            </a:r>
            <a:r>
              <a:rPr lang="en-US" baseline="0" dirty="0" err="1" smtClean="0"/>
              <a:t>Tarci</a:t>
            </a:r>
            <a:r>
              <a:rPr lang="en-US" baseline="0" dirty="0" smtClean="0"/>
              <a:t> and Sue had recently returned from their big adventure sailing up the Queensland coast on their little Monkey Me, a sixteen-foot islander-style catamaran (</a:t>
            </a:r>
            <a:r>
              <a:rPr lang="en-US" baseline="0" dirty="0" err="1" smtClean="0"/>
              <a:t>Warrum</a:t>
            </a:r>
            <a:r>
              <a:rPr lang="en-US" baseline="0" dirty="0" smtClean="0"/>
              <a:t>).</a:t>
            </a:r>
          </a:p>
          <a:p>
            <a:endParaRPr lang="en-US" baseline="0" dirty="0" smtClean="0"/>
          </a:p>
          <a:p>
            <a:r>
              <a:rPr lang="en-US" baseline="0" dirty="0" smtClean="0"/>
              <a:t>Around 2003?</a:t>
            </a:r>
          </a:p>
        </p:txBody>
      </p:sp>
      <p:sp>
        <p:nvSpPr>
          <p:cNvPr id="4" name="Slide Number Placeholder 3"/>
          <p:cNvSpPr>
            <a:spLocks noGrp="1"/>
          </p:cNvSpPr>
          <p:nvPr>
            <p:ph type="sldNum" sz="quarter" idx="10"/>
          </p:nvPr>
        </p:nvSpPr>
        <p:spPr/>
        <p:txBody>
          <a:bodyPr/>
          <a:lstStyle/>
          <a:p>
            <a:fld id="{92115ECC-506E-4AA2-936B-3D71EB76D1B5}"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Photo of Clive by renowned Australian photographer Max </a:t>
            </a:r>
            <a:r>
              <a:rPr lang="en-US" sz="1200" kern="1200" dirty="0" err="1" smtClean="0">
                <a:solidFill>
                  <a:schemeClr val="tx1"/>
                </a:solidFill>
                <a:effectLst/>
                <a:latin typeface="+mn-lt"/>
                <a:ea typeface="+mn-ea"/>
                <a:cs typeface="+mn-cs"/>
              </a:rPr>
              <a:t>Dupain</a:t>
            </a:r>
            <a:r>
              <a:rPr lang="en-US" sz="1200" kern="1200" dirty="0" smtClean="0">
                <a:solidFill>
                  <a:schemeClr val="tx1"/>
                </a:solidFill>
                <a:effectLst/>
                <a:latin typeface="+mn-lt"/>
                <a:ea typeface="+mn-ea"/>
                <a:cs typeface="+mn-cs"/>
              </a:rPr>
              <a:t>, taken in 1942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shortly before Dad enlisted in the RAAF. Clive and his sister Beth were both friends of the </a:t>
            </a:r>
            <a:r>
              <a:rPr lang="en-US" sz="1200" kern="1200" dirty="0" err="1" smtClean="0">
                <a:solidFill>
                  <a:schemeClr val="tx1"/>
                </a:solidFill>
                <a:effectLst/>
                <a:latin typeface="+mn-lt"/>
                <a:ea typeface="+mn-ea"/>
                <a:cs typeface="+mn-cs"/>
              </a:rPr>
              <a:t>Dupains</a:t>
            </a:r>
            <a:r>
              <a:rPr lang="en-US" sz="1200" kern="1200" dirty="0" smtClean="0">
                <a:solidFill>
                  <a:schemeClr val="tx1"/>
                </a:solidFill>
                <a:effectLst/>
                <a:latin typeface="+mn-lt"/>
                <a:ea typeface="+mn-ea"/>
                <a:cs typeface="+mn-cs"/>
              </a:rPr>
              <a:t> who also lived at </a:t>
            </a:r>
            <a:r>
              <a:rPr lang="en-US" sz="1200" kern="1200" dirty="0" err="1" smtClean="0">
                <a:solidFill>
                  <a:schemeClr val="tx1"/>
                </a:solidFill>
                <a:effectLst/>
                <a:latin typeface="+mn-lt"/>
                <a:ea typeface="+mn-ea"/>
                <a:cs typeface="+mn-cs"/>
              </a:rPr>
              <a:t>Longueville</a:t>
            </a:r>
            <a:r>
              <a:rPr lang="en-US" sz="1200" kern="1200" dirty="0" smtClean="0">
                <a:solidFill>
                  <a:schemeClr val="tx1"/>
                </a:solidFill>
                <a:effectLst/>
                <a:latin typeface="+mn-lt"/>
                <a:ea typeface="+mn-ea"/>
                <a:cs typeface="+mn-cs"/>
              </a:rPr>
              <a:t> on the shores of Sydney </a:t>
            </a:r>
            <a:r>
              <a:rPr lang="en-US" sz="1200" kern="1200" dirty="0" err="1" smtClean="0">
                <a:solidFill>
                  <a:schemeClr val="tx1"/>
                </a:solidFill>
                <a:effectLst/>
                <a:latin typeface="+mn-lt"/>
                <a:ea typeface="+mn-ea"/>
                <a:cs typeface="+mn-cs"/>
              </a:rPr>
              <a:t>Harbour</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Clive and a big group of friends including the </a:t>
            </a:r>
            <a:r>
              <a:rPr lang="en-US" sz="1200" kern="1200" dirty="0" err="1" smtClean="0">
                <a:solidFill>
                  <a:schemeClr val="tx1"/>
                </a:solidFill>
                <a:effectLst/>
                <a:latin typeface="+mn-lt"/>
                <a:ea typeface="+mn-ea"/>
                <a:cs typeface="+mn-cs"/>
              </a:rPr>
              <a:t>Dupains</a:t>
            </a:r>
            <a:r>
              <a:rPr lang="en-US" sz="1200" kern="1200" dirty="0" smtClean="0">
                <a:solidFill>
                  <a:schemeClr val="tx1"/>
                </a:solidFill>
                <a:effectLst/>
                <a:latin typeface="+mn-lt"/>
                <a:ea typeface="+mn-ea"/>
                <a:cs typeface="+mn-cs"/>
              </a:rPr>
              <a:t> spent every minute they could sailing on the </a:t>
            </a:r>
            <a:r>
              <a:rPr lang="en-US" sz="1200" kern="1200" dirty="0" err="1" smtClean="0">
                <a:solidFill>
                  <a:schemeClr val="tx1"/>
                </a:solidFill>
                <a:effectLst/>
                <a:latin typeface="+mn-lt"/>
                <a:ea typeface="+mn-ea"/>
                <a:cs typeface="+mn-cs"/>
              </a:rPr>
              <a:t>harbour</a:t>
            </a:r>
            <a:r>
              <a:rPr lang="en-US" sz="1200" kern="1200" dirty="0" smtClean="0">
                <a:solidFill>
                  <a:schemeClr val="tx1"/>
                </a:solidFill>
                <a:effectLst/>
                <a:latin typeface="+mn-lt"/>
                <a:ea typeface="+mn-ea"/>
                <a:cs typeface="+mn-cs"/>
              </a:rPr>
              <a:t>.</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baseline="0" dirty="0" smtClean="0"/>
              <a:t>From left: Chris, Zach, Cassie and Trish. </a:t>
            </a:r>
          </a:p>
          <a:p>
            <a:endParaRPr lang="en-US" baseline="0" dirty="0" smtClean="0"/>
          </a:p>
          <a:p>
            <a:r>
              <a:rPr lang="en-US" baseline="0" dirty="0" smtClean="0"/>
              <a:t>Asked about his special memories of Grandpa, Zach immediately said playing ball and playing games in the back yard.</a:t>
            </a:r>
          </a:p>
          <a:p>
            <a:endParaRPr lang="en-US" baseline="0" dirty="0" smtClean="0"/>
          </a:p>
          <a:p>
            <a:r>
              <a:rPr lang="en-US" baseline="0" dirty="0" smtClean="0"/>
              <a:t>While Clive is not in the photo, he would have been close by as the family played </a:t>
            </a:r>
            <a:r>
              <a:rPr lang="en-US" u="none" baseline="0" dirty="0" smtClean="0"/>
              <a:t>boule</a:t>
            </a:r>
            <a:r>
              <a:rPr lang="en-US" baseline="0" dirty="0" smtClean="0"/>
              <a:t> in the back yard on Boxing Day 2003. And very possibly he took this photo.</a:t>
            </a:r>
          </a:p>
        </p:txBody>
      </p:sp>
      <p:sp>
        <p:nvSpPr>
          <p:cNvPr id="4" name="Slide Number Placeholder 3"/>
          <p:cNvSpPr>
            <a:spLocks noGrp="1"/>
          </p:cNvSpPr>
          <p:nvPr>
            <p:ph type="sldNum" sz="quarter" idx="10"/>
          </p:nvPr>
        </p:nvSpPr>
        <p:spPr/>
        <p:txBody>
          <a:bodyPr/>
          <a:lstStyle/>
          <a:p>
            <a:fld id="{92115ECC-506E-4AA2-936B-3D71EB76D1B5}"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Dad’s eightieth</a:t>
            </a:r>
            <a:r>
              <a:rPr lang="en-US" baseline="0" dirty="0" smtClean="0"/>
              <a:t> birthday. Held at the Gardens Café, Mt Coot-</a:t>
            </a:r>
            <a:r>
              <a:rPr lang="en-US" baseline="0" dirty="0" err="1" smtClean="0"/>
              <a:t>tha</a:t>
            </a:r>
            <a:r>
              <a:rPr lang="en-US" baseline="0" dirty="0" smtClean="0"/>
              <a:t> Botanical Gardens, Brisbane. A really beautiful celebration, location and afternoon. </a:t>
            </a:r>
          </a:p>
          <a:p>
            <a:endParaRPr lang="en-US" baseline="0" dirty="0" smtClean="0"/>
          </a:p>
          <a:p>
            <a:r>
              <a:rPr lang="en-US" baseline="0" dirty="0" smtClean="0"/>
              <a:t>27 March 2004</a:t>
            </a:r>
          </a:p>
          <a:p>
            <a:endParaRPr lang="en-US" baseline="0" dirty="0" smtClean="0"/>
          </a:p>
          <a:p>
            <a:r>
              <a:rPr lang="en-US" baseline="0" dirty="0" smtClean="0"/>
              <a:t>From left: Mimi (Keith’s mum), Nancy, Clive and Sue. And the fabulous cake.</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Dad’s eightieth</a:t>
            </a:r>
            <a:r>
              <a:rPr lang="en-US" baseline="0" dirty="0" smtClean="0"/>
              <a:t> birthday on 27 March 2004.  Great location at the Brisbane Mt Coot-</a:t>
            </a:r>
            <a:r>
              <a:rPr lang="en-US" baseline="0" dirty="0" err="1" smtClean="0"/>
              <a:t>tha</a:t>
            </a:r>
            <a:r>
              <a:rPr lang="en-US" baseline="0" dirty="0" smtClean="0"/>
              <a:t> Botanic Gardens restaurant. </a:t>
            </a:r>
          </a:p>
          <a:p>
            <a:endParaRPr lang="en-US" baseline="0" dirty="0" smtClean="0"/>
          </a:p>
          <a:p>
            <a:r>
              <a:rPr lang="en-US" baseline="0" dirty="0" smtClean="0"/>
              <a:t>From left: Mimi (Keith’s mother), Nancy and Clive, Sue and </a:t>
            </a:r>
            <a:r>
              <a:rPr lang="en-US" baseline="0" dirty="0" err="1" smtClean="0"/>
              <a:t>Tarci</a:t>
            </a:r>
            <a:r>
              <a:rPr lang="en-US" baseline="0" dirty="0" smtClean="0"/>
              <a:t>, Zach (who took the photo!), Josh (former partner of Cassie), Cassie, Trish, Keith and Chris. And out of sight next to Mimi is Emily, daughter of Cassie and Josh and the very new addition to the family.</a:t>
            </a:r>
          </a:p>
          <a:p>
            <a:endParaRPr lang="en-US" baseline="0" dirty="0" smtClean="0"/>
          </a:p>
          <a:p>
            <a:r>
              <a:rPr lang="en-US" baseline="0" dirty="0" smtClean="0"/>
              <a:t>Zach set up and took this photo. </a:t>
            </a:r>
          </a:p>
        </p:txBody>
      </p:sp>
      <p:sp>
        <p:nvSpPr>
          <p:cNvPr id="4" name="Slide Number Placeholder 3"/>
          <p:cNvSpPr>
            <a:spLocks noGrp="1"/>
          </p:cNvSpPr>
          <p:nvPr>
            <p:ph type="sldNum" sz="quarter" idx="10"/>
          </p:nvPr>
        </p:nvSpPr>
        <p:spPr/>
        <p:txBody>
          <a:bodyPr/>
          <a:lstStyle/>
          <a:p>
            <a:fld id="{92115ECC-506E-4AA2-936B-3D71EB76D1B5}"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May 2004. Proud grandparents.</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May 2004. Dad relaxing</a:t>
            </a:r>
            <a:r>
              <a:rPr lang="en-US" baseline="0" dirty="0" smtClean="0"/>
              <a:t> at Trish’s place.</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
            </a:r>
            <a:br>
              <a:rPr lang="en-US" baseline="0" dirty="0" smtClean="0"/>
            </a:br>
            <a:r>
              <a:rPr lang="en-US" baseline="0" dirty="0" smtClean="0"/>
              <a:t>Dad loved having his family around, and there was usually a warm laugh close by as well. This time, in Trish’s back yard.</a:t>
            </a:r>
          </a:p>
          <a:p>
            <a:endParaRPr lang="en-US" baseline="0" dirty="0" smtClean="0"/>
          </a:p>
          <a:p>
            <a:r>
              <a:rPr lang="en-US" baseline="0" dirty="0" smtClean="0"/>
              <a:t>25 July 2004.</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Keith, Clive and Zach.</a:t>
            </a:r>
          </a:p>
          <a:p>
            <a:endParaRPr lang="en-US" baseline="0" dirty="0" smtClean="0"/>
          </a:p>
          <a:p>
            <a:r>
              <a:rPr lang="en-US" baseline="0" dirty="0" smtClean="0"/>
              <a:t>25 July 2004.</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baseline="0" dirty="0" smtClean="0"/>
              <a:t>A relaxed lunch on the back verandah with Nan’s sister June and her husband John from </a:t>
            </a:r>
            <a:r>
              <a:rPr lang="en-US" baseline="0" dirty="0" err="1" smtClean="0"/>
              <a:t>Wagga</a:t>
            </a:r>
            <a:r>
              <a:rPr lang="en-US" baseline="0" dirty="0" smtClean="0"/>
              <a:t> </a:t>
            </a:r>
            <a:r>
              <a:rPr lang="en-US" baseline="0" dirty="0" err="1" smtClean="0"/>
              <a:t>Wagga</a:t>
            </a:r>
            <a:r>
              <a:rPr lang="en-US" baseline="0" dirty="0" smtClean="0"/>
              <a:t> in southern central NSW. </a:t>
            </a:r>
          </a:p>
          <a:p>
            <a:endParaRPr lang="en-US" baseline="0" dirty="0" smtClean="0"/>
          </a:p>
          <a:p>
            <a:r>
              <a:rPr lang="en-US" baseline="0" dirty="0" smtClean="0"/>
              <a:t>May 2004.</a:t>
            </a:r>
          </a:p>
        </p:txBody>
      </p:sp>
      <p:sp>
        <p:nvSpPr>
          <p:cNvPr id="4" name="Slide Number Placeholder 3"/>
          <p:cNvSpPr>
            <a:spLocks noGrp="1"/>
          </p:cNvSpPr>
          <p:nvPr>
            <p:ph type="sldNum" sz="quarter" idx="10"/>
          </p:nvPr>
        </p:nvSpPr>
        <p:spPr/>
        <p:txBody>
          <a:bodyPr/>
          <a:lstStyle/>
          <a:p>
            <a:fld id="{92115ECC-506E-4AA2-936B-3D71EB76D1B5}"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16 May 2005.</a:t>
            </a:r>
            <a:r>
              <a:rPr lang="en-US" baseline="0" dirty="0" smtClean="0"/>
              <a:t> Clive and Nancy, and Nancy’s sister June with her husband John.</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May 2005.</a:t>
            </a:r>
            <a:r>
              <a:rPr lang="en-US" baseline="0" dirty="0" smtClean="0"/>
              <a:t> Watching Carly, the daughter of Clive and Nan’s nephew Colin, playing a tournament.</a:t>
            </a:r>
          </a:p>
          <a:p>
            <a:endParaRPr lang="en-US" baseline="0" dirty="0" smtClean="0"/>
          </a:p>
          <a:p>
            <a:r>
              <a:rPr lang="en-US" baseline="0" dirty="0" smtClean="0"/>
              <a:t>Back, standing: Clive, Colin (June and John’s eldest) and John.</a:t>
            </a:r>
          </a:p>
          <a:p>
            <a:r>
              <a:rPr lang="en-US" baseline="0" dirty="0" smtClean="0"/>
              <a:t>Sitting: Nancy, Chris, June.</a:t>
            </a:r>
          </a:p>
        </p:txBody>
      </p:sp>
      <p:sp>
        <p:nvSpPr>
          <p:cNvPr id="4" name="Slide Number Placeholder 3"/>
          <p:cNvSpPr>
            <a:spLocks noGrp="1"/>
          </p:cNvSpPr>
          <p:nvPr>
            <p:ph type="sldNum" sz="quarter" idx="10"/>
          </p:nvPr>
        </p:nvSpPr>
        <p:spPr/>
        <p:txBody>
          <a:bodyPr/>
          <a:lstStyle/>
          <a:p>
            <a:fld id="{92115ECC-506E-4AA2-936B-3D71EB76D1B5}"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Clive was passionately single-minded about joining up with the Air Force as soon as he could – and he did.</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7</a:t>
            </a:fld>
            <a:endParaRPr lang="en-US"/>
          </a:p>
        </p:txBody>
      </p:sp>
    </p:spTree>
    <p:extLst>
      <p:ext uri="{BB962C8B-B14F-4D97-AF65-F5344CB8AC3E}">
        <p14:creationId xmlns:p14="http://schemas.microsoft.com/office/powerpoint/2010/main" val="20863764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23-25 December 2004.</a:t>
            </a:r>
          </a:p>
          <a:p>
            <a:endParaRPr lang="en-US" dirty="0" smtClean="0"/>
          </a:p>
          <a:p>
            <a:r>
              <a:rPr lang="en-US" dirty="0" smtClean="0"/>
              <a:t>The garden steps needed </a:t>
            </a:r>
            <a:r>
              <a:rPr lang="en-US" dirty="0" err="1" smtClean="0"/>
              <a:t>levelling</a:t>
            </a:r>
            <a:r>
              <a:rPr lang="en-US" dirty="0" smtClean="0"/>
              <a:t> and a railing added to improve safety for both</a:t>
            </a:r>
            <a:r>
              <a:rPr lang="en-US" baseline="0" dirty="0" smtClean="0"/>
              <a:t> Mum and Dad</a:t>
            </a:r>
            <a:r>
              <a:rPr lang="en-US" dirty="0" smtClean="0"/>
              <a:t>. Sue and </a:t>
            </a:r>
            <a:r>
              <a:rPr lang="en-US" dirty="0" err="1" smtClean="0"/>
              <a:t>Tarci</a:t>
            </a:r>
            <a:r>
              <a:rPr lang="en-US" dirty="0" smtClean="0"/>
              <a:t> did the job</a:t>
            </a:r>
            <a:r>
              <a:rPr lang="en-US" baseline="0" dirty="0" smtClean="0"/>
              <a:t> – with Dad involved and helping hands-on as much as he could even though the weather was very hot and humid and the idea – well, </a:t>
            </a:r>
            <a:r>
              <a:rPr lang="en-US" i="0" baseline="0" dirty="0" smtClean="0"/>
              <a:t>at least for the rest of us </a:t>
            </a:r>
            <a:r>
              <a:rPr lang="en-US" baseline="0" dirty="0" smtClean="0"/>
              <a:t>- was that Dad would stay in the shade and supervise. It was clearly hard to keep a good man down though!</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2115ECC-506E-4AA2-936B-3D71EB76D1B5}"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Close to finished.</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Sue and </a:t>
            </a:r>
            <a:r>
              <a:rPr lang="en-US" dirty="0" err="1" smtClean="0"/>
              <a:t>Tarci</a:t>
            </a:r>
            <a:r>
              <a:rPr lang="en-US" dirty="0" smtClean="0"/>
              <a:t> – yes,</a:t>
            </a:r>
            <a:r>
              <a:rPr lang="en-US" baseline="0" dirty="0" smtClean="0"/>
              <a:t> </a:t>
            </a:r>
            <a:r>
              <a:rPr lang="en-US" dirty="0" smtClean="0"/>
              <a:t>and</a:t>
            </a:r>
            <a:r>
              <a:rPr lang="en-US" baseline="0" dirty="0" smtClean="0"/>
              <a:t> Clive – are just about finished redoing </a:t>
            </a:r>
            <a:r>
              <a:rPr lang="en-US" dirty="0" smtClean="0"/>
              <a:t>Nan</a:t>
            </a:r>
            <a:r>
              <a:rPr lang="en-US" baseline="0" dirty="0" smtClean="0"/>
              <a:t> and Clive’s front garden steps. The idea </a:t>
            </a:r>
            <a:r>
              <a:rPr lang="en-US" i="0" baseline="0" dirty="0" smtClean="0"/>
              <a:t>was</a:t>
            </a:r>
            <a:r>
              <a:rPr lang="en-US" baseline="0" dirty="0" smtClean="0"/>
              <a:t> that Clive </a:t>
            </a:r>
            <a:r>
              <a:rPr lang="en-US" i="1" baseline="0" dirty="0" smtClean="0"/>
              <a:t>was</a:t>
            </a:r>
            <a:r>
              <a:rPr lang="en-US" baseline="0" dirty="0" smtClean="0"/>
              <a:t> to sit back while the work was done. Not much chance!!</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baseline="0" dirty="0" smtClean="0"/>
              <a:t>June 2005: a 41st r</a:t>
            </a:r>
            <a:r>
              <a:rPr lang="en-US" dirty="0" smtClean="0"/>
              <a:t>eunion of three families</a:t>
            </a:r>
            <a:r>
              <a:rPr lang="en-US" baseline="0" dirty="0" smtClean="0"/>
              <a:t> of s</a:t>
            </a:r>
            <a:r>
              <a:rPr lang="en-US" dirty="0" smtClean="0"/>
              <a:t>chool</a:t>
            </a:r>
            <a:r>
              <a:rPr lang="en-US" baseline="0" dirty="0" smtClean="0"/>
              <a:t> friends. The </a:t>
            </a:r>
            <a:r>
              <a:rPr lang="en-US" baseline="0" dirty="0" err="1" smtClean="0"/>
              <a:t>Hendersons</a:t>
            </a:r>
            <a:r>
              <a:rPr lang="en-US" baseline="0" dirty="0" smtClean="0"/>
              <a:t>, Stewarts and Herons first met in 1964 when Nancy and Clive moved back to Brisbane from Sydney and enrolled the three children at the local Kenmore Primary School. With three children in each family, and children approximately the same ages, the friendships continued through primary school and beyond.</a:t>
            </a:r>
            <a:endParaRPr lang="en-US" dirty="0" smtClean="0"/>
          </a:p>
        </p:txBody>
      </p:sp>
      <p:sp>
        <p:nvSpPr>
          <p:cNvPr id="4" name="Slide Number Placeholder 3"/>
          <p:cNvSpPr>
            <a:spLocks noGrp="1"/>
          </p:cNvSpPr>
          <p:nvPr>
            <p:ph type="sldNum" sz="quarter" idx="10"/>
          </p:nvPr>
        </p:nvSpPr>
        <p:spPr/>
        <p:txBody>
          <a:bodyPr/>
          <a:lstStyle/>
          <a:p>
            <a:fld id="{92115ECC-506E-4AA2-936B-3D71EB76D1B5}"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 and Nancy in</a:t>
            </a:r>
            <a:r>
              <a:rPr lang="en-AU" baseline="0" dirty="0" smtClean="0"/>
              <a:t> Europe on their way to England.</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74</a:t>
            </a:fld>
            <a:endParaRPr lang="en-US"/>
          </a:p>
        </p:txBody>
      </p:sp>
    </p:spTree>
    <p:extLst>
      <p:ext uri="{BB962C8B-B14F-4D97-AF65-F5344CB8AC3E}">
        <p14:creationId xmlns:p14="http://schemas.microsoft.com/office/powerpoint/2010/main" val="23094348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baseline="0" dirty="0" smtClean="0"/>
              <a:t>Clive and Nancy </a:t>
            </a:r>
            <a:r>
              <a:rPr lang="en-US" baseline="0" dirty="0" err="1" smtClean="0"/>
              <a:t>fulfil</a:t>
            </a:r>
            <a:r>
              <a:rPr lang="en-US" baseline="0" dirty="0" smtClean="0"/>
              <a:t> a dream: a biblical tour of Israel.</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baseline="0" dirty="0" smtClean="0"/>
              <a:t>Clive at the Dead Sea.</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In</a:t>
            </a:r>
            <a:r>
              <a:rPr lang="en-AU" sz="1200" b="0" i="0" kern="1200" baseline="0" dirty="0" smtClean="0">
                <a:solidFill>
                  <a:schemeClr val="tx1"/>
                </a:solidFill>
                <a:effectLst/>
                <a:latin typeface="+mn-lt"/>
                <a:ea typeface="+mn-ea"/>
                <a:cs typeface="+mn-cs"/>
              </a:rPr>
              <a:t> 1945, just weeks before the end of WWII, an </a:t>
            </a:r>
            <a:r>
              <a:rPr lang="en-AU" sz="1200" b="0" i="0" kern="1200" dirty="0" smtClean="0">
                <a:solidFill>
                  <a:schemeClr val="tx1"/>
                </a:solidFill>
                <a:effectLst/>
                <a:latin typeface="+mn-lt"/>
                <a:ea typeface="+mn-ea"/>
                <a:cs typeface="+mn-cs"/>
              </a:rPr>
              <a:t>aircraft piloted by Nancy’s brother F/O Colin Richardson crash-landed</a:t>
            </a:r>
            <a:r>
              <a:rPr lang="en-AU" sz="1200" b="0" i="0" kern="1200" baseline="0" dirty="0" smtClean="0">
                <a:solidFill>
                  <a:schemeClr val="tx1"/>
                </a:solidFill>
                <a:effectLst/>
                <a:latin typeface="+mn-lt"/>
                <a:ea typeface="+mn-ea"/>
                <a:cs typeface="+mn-cs"/>
              </a:rPr>
              <a:t> at </a:t>
            </a:r>
            <a:r>
              <a:rPr lang="en-AU" sz="1200" b="0" i="0" kern="1200" baseline="0" dirty="0" err="1" smtClean="0">
                <a:solidFill>
                  <a:schemeClr val="tx1"/>
                </a:solidFill>
                <a:effectLst/>
                <a:latin typeface="+mn-lt"/>
                <a:ea typeface="+mn-ea"/>
                <a:cs typeface="+mn-cs"/>
              </a:rPr>
              <a:t>Foxton</a:t>
            </a:r>
            <a:r>
              <a:rPr lang="en-AU" sz="1200" b="0" i="0" kern="1200" baseline="0" dirty="0" smtClean="0">
                <a:solidFill>
                  <a:schemeClr val="tx1"/>
                </a:solidFill>
                <a:effectLst/>
                <a:latin typeface="+mn-lt"/>
                <a:ea typeface="+mn-ea"/>
                <a:cs typeface="+mn-cs"/>
              </a:rPr>
              <a:t>, England after a bombing raid over Germany. All </a:t>
            </a:r>
            <a:r>
              <a:rPr lang="en-AU" sz="1200" b="0" i="0" kern="1200" dirty="0" smtClean="0">
                <a:solidFill>
                  <a:schemeClr val="tx1"/>
                </a:solidFill>
                <a:effectLst/>
                <a:latin typeface="+mn-lt"/>
                <a:ea typeface="+mn-ea"/>
                <a:cs typeface="+mn-cs"/>
              </a:rPr>
              <a:t>on board </a:t>
            </a:r>
            <a:r>
              <a:rPr lang="en-AU" sz="1200" b="0" i="0" kern="1200" dirty="0" smtClean="0">
                <a:solidFill>
                  <a:schemeClr val="tx1"/>
                </a:solidFill>
                <a:effectLst/>
                <a:latin typeface="+mn-lt"/>
                <a:ea typeface="+mn-ea"/>
                <a:cs typeface="+mn-cs"/>
              </a:rPr>
              <a:t>perished</a:t>
            </a:r>
            <a:r>
              <a:rPr lang="en-AU" sz="1200" b="0" i="0" kern="1200" baseline="0" dirty="0" smtClean="0">
                <a:solidFill>
                  <a:schemeClr val="tx1"/>
                </a:solidFill>
                <a:effectLst/>
                <a:latin typeface="+mn-lt"/>
                <a:ea typeface="+mn-ea"/>
                <a:cs typeface="+mn-cs"/>
              </a:rPr>
              <a:t> however, amazingly, no </a:t>
            </a:r>
            <a:r>
              <a:rPr lang="en-AU" sz="1200" b="0" i="0" kern="1200" baseline="0" dirty="0" smtClean="0">
                <a:solidFill>
                  <a:schemeClr val="tx1"/>
                </a:solidFill>
                <a:effectLst/>
                <a:latin typeface="+mn-lt"/>
                <a:ea typeface="+mn-ea"/>
                <a:cs typeface="+mn-cs"/>
              </a:rPr>
              <a:t>local residents </a:t>
            </a:r>
            <a:r>
              <a:rPr lang="en-AU" sz="1200" b="0" i="0" kern="1200" baseline="0" dirty="0" smtClean="0">
                <a:solidFill>
                  <a:schemeClr val="tx1"/>
                </a:solidFill>
                <a:effectLst/>
                <a:latin typeface="+mn-lt"/>
                <a:ea typeface="+mn-ea"/>
                <a:cs typeface="+mn-cs"/>
              </a:rPr>
              <a:t>were </a:t>
            </a:r>
            <a:r>
              <a:rPr lang="en-AU" sz="1200" b="0" i="0" kern="1200" baseline="0" smtClean="0">
                <a:solidFill>
                  <a:schemeClr val="tx1"/>
                </a:solidFill>
                <a:effectLst/>
                <a:latin typeface="+mn-lt"/>
                <a:ea typeface="+mn-ea"/>
                <a:cs typeface="+mn-cs"/>
              </a:rPr>
              <a:t>injured and no </a:t>
            </a:r>
            <a:r>
              <a:rPr lang="en-AU" sz="1200" b="0" i="0" kern="1200" baseline="0" dirty="0" smtClean="0">
                <a:solidFill>
                  <a:schemeClr val="tx1"/>
                </a:solidFill>
                <a:effectLst/>
                <a:latin typeface="+mn-lt"/>
                <a:ea typeface="+mn-ea"/>
                <a:cs typeface="+mn-cs"/>
              </a:rPr>
              <a:t>buildings were damaged. The crash had been officially recorded as pilot error, however some of the information seemed to suggest otherwise.</a:t>
            </a:r>
            <a:endParaRPr lang="en-AU" sz="1200" b="0" i="0" kern="1200" dirty="0" smtClean="0">
              <a:solidFill>
                <a:schemeClr val="tx1"/>
              </a:solidFill>
              <a:effectLst/>
              <a:latin typeface="+mn-lt"/>
              <a:ea typeface="+mn-ea"/>
              <a:cs typeface="+mn-cs"/>
            </a:endParaRPr>
          </a:p>
          <a:p>
            <a:endParaRPr lang="en-AU" sz="1200" b="0" i="0" kern="1200" dirty="0" smtClean="0">
              <a:solidFill>
                <a:schemeClr val="tx1"/>
              </a:solidFill>
              <a:effectLst/>
              <a:latin typeface="+mn-lt"/>
              <a:ea typeface="+mn-ea"/>
              <a:cs typeface="+mn-cs"/>
            </a:endParaRPr>
          </a:p>
          <a:p>
            <a:r>
              <a:rPr lang="en-AU" sz="1200" b="0" i="0" kern="1200" baseline="0" dirty="0" smtClean="0">
                <a:solidFill>
                  <a:schemeClr val="tx1"/>
                </a:solidFill>
                <a:effectLst/>
                <a:latin typeface="+mn-lt"/>
                <a:ea typeface="+mn-ea"/>
                <a:cs typeface="+mn-cs"/>
              </a:rPr>
              <a:t>In the late 1990s, Clive focused his passion, doggedness and increasing internet skills on a research project to unearth the real story behind the crash on behalf of Colin and the families of the other airmen – with beautiful results for those involved.</a:t>
            </a:r>
          </a:p>
          <a:p>
            <a:endParaRPr lang="en-AU" sz="1200" b="0" i="0" kern="1200" baseline="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Some </a:t>
            </a:r>
            <a:r>
              <a:rPr lang="en-AU" sz="1200" b="0" i="0" kern="1200" dirty="0" err="1" smtClean="0">
                <a:solidFill>
                  <a:schemeClr val="tx1"/>
                </a:solidFill>
                <a:effectLst/>
                <a:latin typeface="+mn-lt"/>
                <a:ea typeface="+mn-ea"/>
                <a:cs typeface="+mn-cs"/>
              </a:rPr>
              <a:t>Foxton</a:t>
            </a:r>
            <a:r>
              <a:rPr lang="en-AU" sz="1200" b="0" i="0" kern="1200" dirty="0" smtClean="0">
                <a:solidFill>
                  <a:schemeClr val="tx1"/>
                </a:solidFill>
                <a:effectLst/>
                <a:latin typeface="+mn-lt"/>
                <a:ea typeface="+mn-ea"/>
                <a:cs typeface="+mn-cs"/>
              </a:rPr>
              <a:t> residents had also been trying to trace the relatives.</a:t>
            </a:r>
            <a:r>
              <a:rPr lang="en-AU" sz="1200" b="0" i="0" kern="1200" baseline="0" dirty="0" smtClean="0">
                <a:solidFill>
                  <a:schemeClr val="tx1"/>
                </a:solidFill>
                <a:effectLst/>
                <a:latin typeface="+mn-lt"/>
                <a:ea typeface="+mn-ea"/>
                <a:cs typeface="+mn-cs"/>
              </a:rPr>
              <a:t> </a:t>
            </a:r>
          </a:p>
          <a:p>
            <a:endParaRPr lang="en-AU" sz="1200" b="0" i="0" kern="1200" baseline="0" dirty="0" smtClean="0">
              <a:solidFill>
                <a:schemeClr val="tx1"/>
              </a:solidFill>
              <a:effectLst/>
              <a:latin typeface="+mn-lt"/>
              <a:ea typeface="+mn-ea"/>
              <a:cs typeface="+mn-cs"/>
            </a:endParaRPr>
          </a:p>
          <a:p>
            <a:r>
              <a:rPr lang="en-AU" sz="1200" b="0" i="0" kern="1200" baseline="0" dirty="0" smtClean="0">
                <a:solidFill>
                  <a:schemeClr val="tx1"/>
                </a:solidFill>
                <a:effectLst/>
                <a:latin typeface="+mn-lt"/>
                <a:ea typeface="+mn-ea"/>
                <a:cs typeface="+mn-cs"/>
              </a:rPr>
              <a:t>In June 2000, Clive and Nancy visited </a:t>
            </a:r>
            <a:r>
              <a:rPr lang="en-AU" sz="1200" b="0" i="0" kern="1200" baseline="0" dirty="0" err="1" smtClean="0">
                <a:solidFill>
                  <a:schemeClr val="tx1"/>
                </a:solidFill>
                <a:effectLst/>
                <a:latin typeface="+mn-lt"/>
                <a:ea typeface="+mn-ea"/>
                <a:cs typeface="+mn-cs"/>
              </a:rPr>
              <a:t>Foxton</a:t>
            </a:r>
            <a:r>
              <a:rPr lang="en-AU" sz="1200" b="0" i="0" kern="1200" baseline="0" dirty="0" smtClean="0">
                <a:solidFill>
                  <a:schemeClr val="tx1"/>
                </a:solidFill>
                <a:effectLst/>
                <a:latin typeface="+mn-lt"/>
                <a:ea typeface="+mn-ea"/>
                <a:cs typeface="+mn-cs"/>
              </a:rPr>
              <a:t> during a trip to England. </a:t>
            </a:r>
            <a:r>
              <a:rPr lang="en-AU" sz="1200" b="0" i="0" kern="1200" dirty="0" smtClean="0">
                <a:solidFill>
                  <a:schemeClr val="tx1"/>
                </a:solidFill>
                <a:effectLst/>
                <a:latin typeface="+mn-lt"/>
                <a:ea typeface="+mn-ea"/>
                <a:cs typeface="+mn-cs"/>
              </a:rPr>
              <a:t>For</a:t>
            </a:r>
            <a:r>
              <a:rPr lang="en-AU" sz="1200" b="0" i="0" kern="1200" baseline="0" dirty="0" smtClean="0">
                <a:solidFill>
                  <a:schemeClr val="tx1"/>
                </a:solidFill>
                <a:effectLst/>
                <a:latin typeface="+mn-lt"/>
                <a:ea typeface="+mn-ea"/>
                <a:cs typeface="+mn-cs"/>
              </a:rPr>
              <a:t> b</a:t>
            </a:r>
            <a:r>
              <a:rPr lang="en-AU" sz="1200" b="0" i="0" kern="1200" dirty="0" smtClean="0">
                <a:solidFill>
                  <a:schemeClr val="tx1"/>
                </a:solidFill>
                <a:effectLst/>
                <a:latin typeface="+mn-lt"/>
                <a:ea typeface="+mn-ea"/>
                <a:cs typeface="+mn-cs"/>
              </a:rPr>
              <a:t>oth </a:t>
            </a:r>
            <a:r>
              <a:rPr lang="en-AU" sz="1200" b="0" i="0" kern="1200" baseline="0" dirty="0" smtClean="0">
                <a:solidFill>
                  <a:schemeClr val="tx1"/>
                </a:solidFill>
                <a:effectLst/>
                <a:latin typeface="+mn-lt"/>
                <a:ea typeface="+mn-ea"/>
                <a:cs typeface="+mn-cs"/>
              </a:rPr>
              <a:t>Clive and Nan this was the start of very special connections and deep and lasting friendships with the </a:t>
            </a:r>
            <a:r>
              <a:rPr lang="en-AU" sz="1200" b="0" i="0" kern="1200" baseline="0" dirty="0" err="1" smtClean="0">
                <a:solidFill>
                  <a:schemeClr val="tx1"/>
                </a:solidFill>
                <a:effectLst/>
                <a:latin typeface="+mn-lt"/>
                <a:ea typeface="+mn-ea"/>
                <a:cs typeface="+mn-cs"/>
              </a:rPr>
              <a:t>Foxton</a:t>
            </a:r>
            <a:r>
              <a:rPr lang="en-AU" sz="1200" b="0" i="0" kern="1200" baseline="0" dirty="0" smtClean="0">
                <a:solidFill>
                  <a:schemeClr val="tx1"/>
                </a:solidFill>
                <a:effectLst/>
                <a:latin typeface="+mn-lt"/>
                <a:ea typeface="+mn-ea"/>
                <a:cs typeface="+mn-cs"/>
              </a:rPr>
              <a:t> community and the families of the other airmen.</a:t>
            </a:r>
          </a:p>
          <a:p>
            <a:endParaRPr lang="en-AU" sz="1200" b="0" i="0" kern="1200" baseline="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Local</a:t>
            </a:r>
            <a:r>
              <a:rPr lang="en-AU" sz="1200" b="0" i="0" kern="1200" baseline="0" dirty="0" smtClean="0">
                <a:solidFill>
                  <a:schemeClr val="tx1"/>
                </a:solidFill>
                <a:effectLst/>
                <a:latin typeface="+mn-lt"/>
                <a:ea typeface="+mn-ea"/>
                <a:cs typeface="+mn-cs"/>
              </a:rPr>
              <a:t> residents </a:t>
            </a:r>
            <a:r>
              <a:rPr lang="en-AU" sz="1200" b="0" i="0" kern="1200" dirty="0" smtClean="0">
                <a:solidFill>
                  <a:schemeClr val="tx1"/>
                </a:solidFill>
                <a:effectLst/>
                <a:latin typeface="+mn-lt"/>
                <a:ea typeface="+mn-ea"/>
                <a:cs typeface="+mn-cs"/>
              </a:rPr>
              <a:t>decided to erect a memorial in honour of those killed. The</a:t>
            </a:r>
            <a:r>
              <a:rPr lang="en-AU" sz="1200" b="0" i="0" kern="1200" baseline="0" dirty="0" smtClean="0">
                <a:solidFill>
                  <a:schemeClr val="tx1"/>
                </a:solidFill>
                <a:effectLst/>
                <a:latin typeface="+mn-lt"/>
                <a:ea typeface="+mn-ea"/>
                <a:cs typeface="+mn-cs"/>
              </a:rPr>
              <a:t> plaque above was unveiled o</a:t>
            </a:r>
            <a:r>
              <a:rPr lang="en-AU" sz="1200" b="0" i="0" kern="1200" dirty="0" smtClean="0">
                <a:solidFill>
                  <a:schemeClr val="tx1"/>
                </a:solidFill>
                <a:effectLst/>
                <a:latin typeface="+mn-lt"/>
                <a:ea typeface="+mn-ea"/>
                <a:cs typeface="+mn-cs"/>
              </a:rPr>
              <a:t>n 9th April 2002, the 57th anniversary of the crash. Those</a:t>
            </a:r>
            <a:r>
              <a:rPr lang="en-AU" sz="1200" b="0" i="0" kern="1200" baseline="0" dirty="0" smtClean="0">
                <a:solidFill>
                  <a:schemeClr val="tx1"/>
                </a:solidFill>
                <a:effectLst/>
                <a:latin typeface="+mn-lt"/>
                <a:ea typeface="+mn-ea"/>
                <a:cs typeface="+mn-cs"/>
              </a:rPr>
              <a:t> gathered included </a:t>
            </a:r>
            <a:r>
              <a:rPr lang="en-AU" sz="1200" b="0" i="0" kern="1200" baseline="0" dirty="0" err="1" smtClean="0">
                <a:solidFill>
                  <a:schemeClr val="tx1"/>
                </a:solidFill>
                <a:effectLst/>
                <a:latin typeface="+mn-lt"/>
                <a:ea typeface="+mn-ea"/>
                <a:cs typeface="+mn-cs"/>
              </a:rPr>
              <a:t>F</a:t>
            </a:r>
            <a:r>
              <a:rPr lang="en-AU" sz="1200" b="0" i="0" kern="1200" dirty="0" err="1" smtClean="0">
                <a:solidFill>
                  <a:schemeClr val="tx1"/>
                </a:solidFill>
                <a:effectLst/>
                <a:latin typeface="+mn-lt"/>
                <a:ea typeface="+mn-ea"/>
                <a:cs typeface="+mn-cs"/>
              </a:rPr>
              <a:t>oxton</a:t>
            </a:r>
            <a:r>
              <a:rPr lang="en-AU" sz="1200" b="0" i="0" kern="1200" dirty="0" smtClean="0">
                <a:solidFill>
                  <a:schemeClr val="tx1"/>
                </a:solidFill>
                <a:effectLst/>
                <a:latin typeface="+mn-lt"/>
                <a:ea typeface="+mn-ea"/>
                <a:cs typeface="+mn-cs"/>
              </a:rPr>
              <a:t> residents, relatives of the crew - including</a:t>
            </a:r>
            <a:r>
              <a:rPr lang="en-AU" sz="1200" b="0" i="0" kern="1200" baseline="0" dirty="0" smtClean="0">
                <a:solidFill>
                  <a:schemeClr val="tx1"/>
                </a:solidFill>
                <a:effectLst/>
                <a:latin typeface="+mn-lt"/>
                <a:ea typeface="+mn-ea"/>
                <a:cs typeface="+mn-cs"/>
              </a:rPr>
              <a:t> Clive and </a:t>
            </a:r>
            <a:r>
              <a:rPr lang="en-AU" sz="1200" b="0" i="0" kern="1200" baseline="0" dirty="0" smtClean="0">
                <a:solidFill>
                  <a:schemeClr val="tx1"/>
                </a:solidFill>
                <a:effectLst/>
                <a:latin typeface="+mn-lt"/>
                <a:ea typeface="+mn-ea"/>
                <a:cs typeface="+mn-cs"/>
              </a:rPr>
              <a:t>Nancy who travelled to England for the event </a:t>
            </a:r>
            <a:r>
              <a:rPr lang="en-AU" sz="1200" b="0" i="0" kern="1200" baseline="0" dirty="0" smtClean="0">
                <a:solidFill>
                  <a:schemeClr val="tx1"/>
                </a:solidFill>
                <a:effectLst/>
                <a:latin typeface="+mn-lt"/>
                <a:ea typeface="+mn-ea"/>
                <a:cs typeface="+mn-cs"/>
              </a:rPr>
              <a:t>- </a:t>
            </a:r>
            <a:r>
              <a:rPr lang="en-AU" sz="1200" b="0" i="0" kern="1200" dirty="0" smtClean="0">
                <a:solidFill>
                  <a:schemeClr val="tx1"/>
                </a:solidFill>
                <a:effectLst/>
                <a:latin typeface="+mn-lt"/>
                <a:ea typeface="+mn-ea"/>
                <a:cs typeface="+mn-cs"/>
              </a:rPr>
              <a:t>and a representative of the Australian High Commission. </a:t>
            </a:r>
            <a:endParaRPr lang="en-AU" sz="1200" b="0" i="0" kern="1200" dirty="0" smtClean="0">
              <a:solidFill>
                <a:schemeClr val="tx1"/>
              </a:solidFill>
              <a:effectLst/>
              <a:latin typeface="+mn-lt"/>
              <a:ea typeface="+mn-ea"/>
              <a:cs typeface="+mn-cs"/>
            </a:endParaRPr>
          </a:p>
          <a:p>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Clive</a:t>
            </a:r>
            <a:r>
              <a:rPr lang="en-AU" sz="1200" b="0" i="0" kern="1200" baseline="0" dirty="0" smtClean="0">
                <a:solidFill>
                  <a:schemeClr val="tx1"/>
                </a:solidFill>
                <a:effectLst/>
                <a:latin typeface="+mn-lt"/>
                <a:ea typeface="+mn-ea"/>
                <a:cs typeface="+mn-cs"/>
              </a:rPr>
              <a:t> and Nancy have always been gentle, caring people who work quietly in the background for what they believed in and avoid publicity of any sort. Here they were involved in seeking truth and justice and bringing peace and acknowledgment to the families of the lost airmen and thanks to the </a:t>
            </a:r>
            <a:r>
              <a:rPr lang="en-AU" sz="1200" b="0" i="0" kern="1200" baseline="0" dirty="0" err="1" smtClean="0">
                <a:solidFill>
                  <a:schemeClr val="tx1"/>
                </a:solidFill>
                <a:effectLst/>
                <a:latin typeface="+mn-lt"/>
                <a:ea typeface="+mn-ea"/>
                <a:cs typeface="+mn-cs"/>
              </a:rPr>
              <a:t>Foxton</a:t>
            </a:r>
            <a:r>
              <a:rPr lang="en-AU" sz="1200" b="0" i="0" kern="1200" baseline="0" dirty="0" smtClean="0">
                <a:solidFill>
                  <a:schemeClr val="tx1"/>
                </a:solidFill>
                <a:effectLst/>
                <a:latin typeface="+mn-lt"/>
                <a:ea typeface="+mn-ea"/>
                <a:cs typeface="+mn-cs"/>
              </a:rPr>
              <a:t> community. So it was an enormous shock for them to them that the little unveiling of the plaque at </a:t>
            </a:r>
            <a:r>
              <a:rPr lang="en-AU" sz="1200" b="0" i="0" kern="1200" baseline="0" dirty="0" err="1" smtClean="0">
                <a:solidFill>
                  <a:schemeClr val="tx1"/>
                </a:solidFill>
                <a:effectLst/>
                <a:latin typeface="+mn-lt"/>
                <a:ea typeface="+mn-ea"/>
                <a:cs typeface="+mn-cs"/>
              </a:rPr>
              <a:t>Foxton</a:t>
            </a:r>
            <a:r>
              <a:rPr lang="en-AU" sz="1200" b="0" i="0" kern="1200" baseline="0" dirty="0" smtClean="0">
                <a:solidFill>
                  <a:schemeClr val="tx1"/>
                </a:solidFill>
                <a:effectLst/>
                <a:latin typeface="+mn-lt"/>
                <a:ea typeface="+mn-ea"/>
                <a:cs typeface="+mn-cs"/>
              </a:rPr>
              <a:t> - and the associated story of this community’s connection with airmen and families from Australia and Canada - was receiving national coverage through the BBC news, even receiving given top status and being broadcast many times over, alongside with the Queen’s Jubilee celebrations happening that same weekend! </a:t>
            </a:r>
          </a:p>
          <a:p>
            <a:endParaRPr lang="en-AU" sz="1200" b="0" i="0" kern="1200" baseline="0" dirty="0" smtClean="0">
              <a:solidFill>
                <a:schemeClr val="tx1"/>
              </a:solidFill>
              <a:effectLst/>
              <a:latin typeface="+mn-lt"/>
              <a:ea typeface="+mn-ea"/>
              <a:cs typeface="+mn-cs"/>
            </a:endParaRPr>
          </a:p>
          <a:p>
            <a:r>
              <a:rPr lang="en-AU" sz="1200" b="0" i="0" kern="1200" baseline="0" dirty="0" smtClean="0">
                <a:solidFill>
                  <a:schemeClr val="tx1"/>
                </a:solidFill>
                <a:effectLst/>
                <a:latin typeface="+mn-lt"/>
                <a:ea typeface="+mn-ea"/>
                <a:cs typeface="+mn-cs"/>
              </a:rPr>
              <a:t>The bonds between Clive and Nan, the </a:t>
            </a:r>
            <a:r>
              <a:rPr lang="en-AU" sz="1200" b="0" i="0" kern="1200" baseline="0" dirty="0" err="1" smtClean="0">
                <a:solidFill>
                  <a:schemeClr val="tx1"/>
                </a:solidFill>
                <a:effectLst/>
                <a:latin typeface="+mn-lt"/>
                <a:ea typeface="+mn-ea"/>
                <a:cs typeface="+mn-cs"/>
              </a:rPr>
              <a:t>Foxton</a:t>
            </a:r>
            <a:r>
              <a:rPr lang="en-AU" sz="1200" b="0" i="0" kern="1200" baseline="0" dirty="0" smtClean="0">
                <a:solidFill>
                  <a:schemeClr val="tx1"/>
                </a:solidFill>
                <a:effectLst/>
                <a:latin typeface="+mn-lt"/>
                <a:ea typeface="+mn-ea"/>
                <a:cs typeface="+mn-cs"/>
              </a:rPr>
              <a:t> community and the families of the other airmen have continued and grown over the years into deep lasting friendships, mostly sustained through email. </a:t>
            </a:r>
            <a:endParaRPr lang="en-AU" sz="1200" b="0" i="0" kern="1200" dirty="0" smtClean="0">
              <a:solidFill>
                <a:schemeClr val="tx1"/>
              </a:solidFill>
              <a:effectLst/>
              <a:latin typeface="+mn-lt"/>
              <a:ea typeface="+mn-ea"/>
              <a:cs typeface="+mn-cs"/>
            </a:endParaRPr>
          </a:p>
          <a:p>
            <a:endParaRPr lang="en-AU" sz="1200" b="0" i="0" kern="1200" baseline="0" dirty="0" smtClean="0">
              <a:solidFill>
                <a:schemeClr val="tx1"/>
              </a:solidFill>
              <a:effectLst/>
              <a:latin typeface="+mn-lt"/>
              <a:ea typeface="+mn-ea"/>
              <a:cs typeface="+mn-cs"/>
            </a:endParaRPr>
          </a:p>
          <a:p>
            <a:r>
              <a:rPr lang="en-AU" sz="1200" b="0" i="0" kern="1200" baseline="0" dirty="0" smtClean="0">
                <a:solidFill>
                  <a:schemeClr val="tx1"/>
                </a:solidFill>
                <a:effectLst/>
                <a:latin typeface="+mn-lt"/>
                <a:ea typeface="+mn-ea"/>
                <a:cs typeface="+mn-cs"/>
              </a:rPr>
              <a:t>Clive’s research was critical in unearthing the real story. We know that  he was pleased with his contribution. If you’d like to know more, search ‘</a:t>
            </a:r>
            <a:r>
              <a:rPr lang="en-AU" sz="1200" b="0" i="1" kern="1200" dirty="0" err="1" smtClean="0">
                <a:solidFill>
                  <a:schemeClr val="tx1"/>
                </a:solidFill>
                <a:effectLst/>
                <a:latin typeface="+mn-lt"/>
                <a:ea typeface="+mn-ea"/>
                <a:cs typeface="+mn-cs"/>
              </a:rPr>
              <a:t>Foxton</a:t>
            </a:r>
            <a:r>
              <a:rPr lang="en-AU" sz="1200" b="0" i="1" kern="1200" dirty="0" smtClean="0">
                <a:solidFill>
                  <a:schemeClr val="tx1"/>
                </a:solidFill>
                <a:effectLst/>
                <a:latin typeface="+mn-lt"/>
                <a:ea typeface="+mn-ea"/>
                <a:cs typeface="+mn-cs"/>
              </a:rPr>
              <a:t> not </a:t>
            </a:r>
            <a:r>
              <a:rPr lang="en-AU" sz="1200" b="0" i="1" kern="1200" dirty="0" err="1" smtClean="0">
                <a:solidFill>
                  <a:schemeClr val="tx1"/>
                </a:solidFill>
                <a:effectLst/>
                <a:latin typeface="+mn-lt"/>
                <a:ea typeface="+mn-ea"/>
                <a:cs typeface="+mn-cs"/>
              </a:rPr>
              <a:t>Folkstone</a:t>
            </a:r>
            <a:r>
              <a:rPr lang="en-AU" sz="1200" b="0" i="0" kern="1200" dirty="0" smtClean="0">
                <a:solidFill>
                  <a:schemeClr val="tx1"/>
                </a:solidFill>
                <a:effectLst/>
                <a:latin typeface="+mn-lt"/>
                <a:ea typeface="+mn-ea"/>
                <a:cs typeface="+mn-cs"/>
              </a:rPr>
              <a:t>’</a:t>
            </a:r>
            <a:r>
              <a:rPr lang="en-AU" sz="1200" b="0" i="0" kern="1200" baseline="0" dirty="0" smtClean="0">
                <a:solidFill>
                  <a:schemeClr val="tx1"/>
                </a:solidFill>
                <a:effectLst/>
                <a:latin typeface="+mn-lt"/>
                <a:ea typeface="+mn-ea"/>
                <a:cs typeface="+mn-cs"/>
              </a:rPr>
              <a:t> on the internet. This is an article in the BBC Air Force archives which includes an email that Clive wrote summarising his research</a:t>
            </a:r>
            <a:r>
              <a:rPr lang="en-AU" sz="1200" b="0" i="0" kern="1200" baseline="0" dirty="0" smtClean="0">
                <a:solidFill>
                  <a:schemeClr val="tx1"/>
                </a:solidFill>
                <a:effectLst/>
                <a:latin typeface="+mn-lt"/>
                <a:ea typeface="+mn-ea"/>
                <a:cs typeface="+mn-cs"/>
              </a:rPr>
              <a:t>. (</a:t>
            </a:r>
            <a:r>
              <a:rPr lang="en-AU" dirty="0" smtClean="0">
                <a:hlinkClick r:id="rId3"/>
              </a:rPr>
              <a:t>http://www.bbc.co.uk/history/ww2peopleswar/stories/99/a6281499.shtml</a:t>
            </a:r>
            <a:r>
              <a:rPr lang="en-AU" dirty="0" smtClean="0"/>
              <a:t>.</a:t>
            </a:r>
            <a:r>
              <a:rPr lang="en-AU" baseline="0" dirty="0" smtClean="0"/>
              <a:t> Clive’s information is also provided at </a:t>
            </a:r>
            <a:r>
              <a:rPr lang="en-AU" dirty="0" smtClean="0">
                <a:hlinkClick r:id="rId4"/>
              </a:rPr>
              <a:t>http://www.britishlegion.org.uk/media/1174663/Lancaster_ND_949__more_info.pdf</a:t>
            </a:r>
            <a:r>
              <a:rPr lang="en-AU" dirty="0" smtClean="0"/>
              <a:t>)  </a:t>
            </a:r>
            <a:endParaRPr lang="en-AU" sz="1200" b="0" i="0" kern="1200" baseline="0" dirty="0" smtClean="0">
              <a:solidFill>
                <a:schemeClr val="tx1"/>
              </a:solidFill>
              <a:effectLst/>
              <a:latin typeface="+mn-lt"/>
              <a:ea typeface="+mn-ea"/>
              <a:cs typeface="+mn-cs"/>
            </a:endParaRPr>
          </a:p>
          <a:p>
            <a:endParaRPr lang="en-AU" sz="1200" b="0" i="0" kern="1200" baseline="0" dirty="0" smtClean="0">
              <a:solidFill>
                <a:schemeClr val="tx1"/>
              </a:solidFill>
              <a:effectLst/>
              <a:latin typeface="+mn-lt"/>
              <a:ea typeface="+mn-ea"/>
              <a:cs typeface="+mn-cs"/>
            </a:endParaRPr>
          </a:p>
          <a:p>
            <a:r>
              <a:rPr lang="en-AU" sz="1200" b="0" i="0" kern="1200" baseline="0" dirty="0" smtClean="0">
                <a:solidFill>
                  <a:schemeClr val="tx1"/>
                </a:solidFill>
                <a:effectLst/>
                <a:latin typeface="+mn-lt"/>
                <a:ea typeface="+mn-ea"/>
                <a:cs typeface="+mn-cs"/>
              </a:rPr>
              <a:t>Note</a:t>
            </a:r>
            <a:r>
              <a:rPr lang="en-AU" sz="1200" b="0" i="0" kern="1200" baseline="0" dirty="0" smtClean="0">
                <a:solidFill>
                  <a:schemeClr val="tx1"/>
                </a:solidFill>
                <a:effectLst/>
                <a:latin typeface="+mn-lt"/>
                <a:ea typeface="+mn-ea"/>
                <a:cs typeface="+mn-cs"/>
              </a:rPr>
              <a:t>. This was the second of Clive’s </a:t>
            </a:r>
            <a:r>
              <a:rPr lang="en-AU" sz="1200" b="0" i="0" kern="1200" baseline="0" dirty="0" smtClean="0">
                <a:solidFill>
                  <a:schemeClr val="tx1"/>
                </a:solidFill>
                <a:effectLst/>
                <a:latin typeface="+mn-lt"/>
                <a:ea typeface="+mn-ea"/>
                <a:cs typeface="+mn-cs"/>
              </a:rPr>
              <a:t>major historical </a:t>
            </a:r>
            <a:r>
              <a:rPr lang="en-AU" sz="1200" b="0" i="0" kern="1200" baseline="0" dirty="0" smtClean="0">
                <a:solidFill>
                  <a:schemeClr val="tx1"/>
                </a:solidFill>
                <a:effectLst/>
                <a:latin typeface="+mn-lt"/>
                <a:ea typeface="+mn-ea"/>
                <a:cs typeface="+mn-cs"/>
              </a:rPr>
              <a:t>research projects. The other, begun in 2000, researched the history of both his own forbears and also Nancy’s. Once again, Clive’s careful research methodology unearthed important information and insights which have been appreciated by others.</a:t>
            </a:r>
          </a:p>
        </p:txBody>
      </p:sp>
      <p:sp>
        <p:nvSpPr>
          <p:cNvPr id="4" name="Slide Number Placeholder 3"/>
          <p:cNvSpPr>
            <a:spLocks noGrp="1"/>
          </p:cNvSpPr>
          <p:nvPr>
            <p:ph type="sldNum" sz="quarter" idx="10"/>
          </p:nvPr>
        </p:nvSpPr>
        <p:spPr/>
        <p:txBody>
          <a:bodyPr/>
          <a:lstStyle/>
          <a:p>
            <a:fld id="{92115ECC-506E-4AA2-936B-3D71EB76D1B5}" type="slidenum">
              <a:rPr lang="en-US" smtClean="0"/>
              <a:pPr/>
              <a:t>77</a:t>
            </a:fld>
            <a:endParaRPr lang="en-US"/>
          </a:p>
        </p:txBody>
      </p:sp>
    </p:spTree>
    <p:extLst>
      <p:ext uri="{BB962C8B-B14F-4D97-AF65-F5344CB8AC3E}">
        <p14:creationId xmlns:p14="http://schemas.microsoft.com/office/powerpoint/2010/main" val="16685240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err="1" smtClean="0"/>
              <a:t>Foxton</a:t>
            </a:r>
            <a:r>
              <a:rPr lang="en-US" dirty="0" smtClean="0"/>
              <a:t>, England. Clive and Nancy with the </a:t>
            </a:r>
            <a:r>
              <a:rPr lang="en-US" dirty="0" err="1" smtClean="0"/>
              <a:t>Foxton</a:t>
            </a:r>
            <a:r>
              <a:rPr lang="en-US" baseline="0" dirty="0" smtClean="0"/>
              <a:t> </a:t>
            </a:r>
            <a:r>
              <a:rPr lang="en-US" dirty="0" smtClean="0"/>
              <a:t>Church plaque in</a:t>
            </a:r>
            <a:r>
              <a:rPr lang="en-US" baseline="0" dirty="0" smtClean="0"/>
              <a:t> memory of Colin Richardson and the six other crew members of their RAF plane.</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 and Nancy stand underneath a Lancaster with friends</a:t>
            </a:r>
            <a:r>
              <a:rPr lang="en-AU" baseline="0" dirty="0" smtClean="0"/>
              <a:t> they made through Clive’s </a:t>
            </a:r>
            <a:r>
              <a:rPr lang="en-AU" baseline="0" dirty="0" err="1" smtClean="0"/>
              <a:t>Foxton</a:t>
            </a:r>
            <a:r>
              <a:rPr lang="en-AU" baseline="0" dirty="0" smtClean="0"/>
              <a:t> research project. This was at the East Kirby RAF airbase at Lincolnshire where Colin had been stationed.</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79</a:t>
            </a:fld>
            <a:endParaRPr lang="en-US"/>
          </a:p>
        </p:txBody>
      </p:sp>
    </p:spTree>
    <p:extLst>
      <p:ext uri="{BB962C8B-B14F-4D97-AF65-F5344CB8AC3E}">
        <p14:creationId xmlns:p14="http://schemas.microsoft.com/office/powerpoint/2010/main" val="226675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Clive</a:t>
            </a:r>
            <a:r>
              <a:rPr lang="en-AU" baseline="0" dirty="0" smtClean="0"/>
              <a:t> in uniform.</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8</a:t>
            </a:fld>
            <a:endParaRPr lang="en-US"/>
          </a:p>
        </p:txBody>
      </p:sp>
    </p:spTree>
    <p:extLst>
      <p:ext uri="{BB962C8B-B14F-4D97-AF65-F5344CB8AC3E}">
        <p14:creationId xmlns:p14="http://schemas.microsoft.com/office/powerpoint/2010/main" val="19783860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December 2004.</a:t>
            </a:r>
          </a:p>
          <a:p>
            <a:r>
              <a:rPr lang="en-US" dirty="0" smtClean="0"/>
              <a:t>Clive</a:t>
            </a:r>
            <a:r>
              <a:rPr lang="en-US" baseline="0" dirty="0" smtClean="0"/>
              <a:t> and Nancy with </a:t>
            </a:r>
            <a:r>
              <a:rPr lang="en-US" dirty="0" smtClean="0"/>
              <a:t>Chris</a:t>
            </a:r>
            <a:r>
              <a:rPr lang="en-US" baseline="0" dirty="0" smtClean="0"/>
              <a:t> and</a:t>
            </a:r>
            <a:r>
              <a:rPr lang="en-US" dirty="0" smtClean="0"/>
              <a:t> Keith, </a:t>
            </a:r>
            <a:r>
              <a:rPr lang="en-US" dirty="0" err="1" smtClean="0"/>
              <a:t>Tarci</a:t>
            </a:r>
            <a:r>
              <a:rPr lang="en-US" dirty="0" smtClean="0"/>
              <a:t> and Sue at</a:t>
            </a:r>
            <a:r>
              <a:rPr lang="en-US" baseline="0" dirty="0" smtClean="0"/>
              <a:t> </a:t>
            </a:r>
            <a:r>
              <a:rPr lang="en-US" baseline="0" dirty="0" err="1" smtClean="0"/>
              <a:t>Gardenway</a:t>
            </a:r>
            <a:r>
              <a:rPr lang="en-US" baseline="0" dirty="0" smtClean="0"/>
              <a:t> café, Brisbane. Good catch-up time, plus a chance for Nancy and the younger ones to </a:t>
            </a:r>
            <a:r>
              <a:rPr lang="en-US" i="0" baseline="0" dirty="0" smtClean="0"/>
              <a:t>look at plants.</a:t>
            </a:r>
            <a:endParaRPr lang="en-US" dirty="0" smtClean="0"/>
          </a:p>
        </p:txBody>
      </p:sp>
      <p:sp>
        <p:nvSpPr>
          <p:cNvPr id="4" name="Slide Number Placeholder 3"/>
          <p:cNvSpPr>
            <a:spLocks noGrp="1"/>
          </p:cNvSpPr>
          <p:nvPr>
            <p:ph type="sldNum" sz="quarter" idx="10"/>
          </p:nvPr>
        </p:nvSpPr>
        <p:spPr/>
        <p:txBody>
          <a:bodyPr/>
          <a:lstStyle/>
          <a:p>
            <a:fld id="{92115ECC-506E-4AA2-936B-3D71EB76D1B5}"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Nancy’s 80</a:t>
            </a:r>
            <a:r>
              <a:rPr lang="en-US" baseline="30000" dirty="0" smtClean="0"/>
              <a:t>th</a:t>
            </a:r>
            <a:r>
              <a:rPr lang="en-US" baseline="0" dirty="0" smtClean="0"/>
              <a:t> birthday, held at a local restaurant </a:t>
            </a:r>
            <a:r>
              <a:rPr lang="en-US" baseline="0" dirty="0" err="1" smtClean="0"/>
              <a:t>Kis</a:t>
            </a:r>
            <a:r>
              <a:rPr lang="en-US" baseline="0" dirty="0" smtClean="0"/>
              <a:t> </a:t>
            </a:r>
            <a:r>
              <a:rPr lang="en-US" baseline="0" dirty="0" err="1" smtClean="0"/>
              <a:t>Cucina</a:t>
            </a:r>
            <a:r>
              <a:rPr lang="en-US" baseline="0" dirty="0" smtClean="0"/>
              <a:t>. A lovely afternoon. </a:t>
            </a:r>
          </a:p>
          <a:p>
            <a:endParaRPr lang="en-US" baseline="0" dirty="0" smtClean="0"/>
          </a:p>
          <a:p>
            <a:r>
              <a:rPr lang="en-US" baseline="0" dirty="0" smtClean="0"/>
              <a:t>13 February 2007.</a:t>
            </a:r>
          </a:p>
          <a:p>
            <a:endParaRPr lang="en-US" baseline="0" dirty="0" smtClean="0"/>
          </a:p>
          <a:p>
            <a:r>
              <a:rPr lang="en-US" baseline="0" dirty="0" smtClean="0"/>
              <a:t>From left, back row: Trish, Emily (Cassie’s daughter), Zach, Keith, Josh (</a:t>
            </a:r>
            <a:r>
              <a:rPr lang="en-US" baseline="0" dirty="0" err="1" smtClean="0"/>
              <a:t>Carly’s</a:t>
            </a:r>
            <a:r>
              <a:rPr lang="en-US" baseline="0" dirty="0" smtClean="0"/>
              <a:t> boyfriend at the time).</a:t>
            </a:r>
          </a:p>
          <a:p>
            <a:r>
              <a:rPr lang="en-US" baseline="0" dirty="0" smtClean="0"/>
              <a:t>Second row, standing: Clive, Carly, Nancy, Mimi (Keith’s mother).</a:t>
            </a:r>
          </a:p>
          <a:p>
            <a:r>
              <a:rPr lang="en-US" baseline="0" dirty="0" smtClean="0"/>
              <a:t>Sitting: Chris, </a:t>
            </a:r>
            <a:r>
              <a:rPr lang="en-US" baseline="0" dirty="0" err="1" smtClean="0"/>
              <a:t>Tarci</a:t>
            </a:r>
            <a:r>
              <a:rPr lang="en-US" baseline="0" dirty="0" smtClean="0"/>
              <a:t>, Sue.</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13 February 2007. Nancy, Zach and Clive.</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13</a:t>
            </a:r>
            <a:r>
              <a:rPr lang="en-US" baseline="0" dirty="0" smtClean="0"/>
              <a:t> February 2007. Nancy, Trish and Clive.</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8 November</a:t>
            </a:r>
            <a:r>
              <a:rPr lang="en-US" baseline="0" dirty="0" smtClean="0"/>
              <a:t> 2008.</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Trish and Clive at Trish’s wedding to Brad Hines at Ipswich, Queensland on 8 November 2008.</a:t>
            </a:r>
            <a:endParaRPr lang="en-US"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Clive was </a:t>
            </a:r>
            <a:r>
              <a:rPr lang="en-US" baseline="0" dirty="0" smtClean="0"/>
              <a:t>so </a:t>
            </a:r>
            <a:r>
              <a:rPr lang="en-US" baseline="0" dirty="0" err="1" smtClean="0"/>
              <a:t>honoured</a:t>
            </a:r>
            <a:r>
              <a:rPr lang="en-US" baseline="0" dirty="0" smtClean="0"/>
              <a:t>, delighted and moved to be asked to give Trish away  – and then very concerned that he wouldn’t be able to do so as he’d broken his elbow very badly in a fall and had his arm in a sling.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Of course Trish wouldn’t allow the damaged elbow to get in the way. The rest of that story is history.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92115ECC-506E-4AA2-936B-3D71EB76D1B5}"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Nancy and Clive at the reception after Trish</a:t>
            </a:r>
            <a:r>
              <a:rPr lang="en-US" baseline="0" dirty="0" smtClean="0"/>
              <a:t> and Brad’s wedding</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92115ECC-506E-4AA2-936B-3D71EB76D1B5}"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Christmas Day 2008.</a:t>
            </a:r>
            <a:r>
              <a:rPr lang="en-US" baseline="0" dirty="0" smtClean="0"/>
              <a:t> </a:t>
            </a:r>
            <a:endParaRPr lang="en-US" i="0" baseline="0" dirty="0" smtClean="0"/>
          </a:p>
          <a:p>
            <a:endParaRPr lang="en-US" i="0" baseline="0" dirty="0" smtClean="0"/>
          </a:p>
          <a:p>
            <a:r>
              <a:rPr lang="en-US" dirty="0" smtClean="0"/>
              <a:t>Back row: Brad (</a:t>
            </a:r>
            <a:r>
              <a:rPr lang="en-US" dirty="0" err="1" smtClean="0"/>
              <a:t>Carly’s</a:t>
            </a:r>
            <a:r>
              <a:rPr lang="en-US" dirty="0" smtClean="0"/>
              <a:t> then boyfriend), Carly, Trish, Sue, Brad, </a:t>
            </a:r>
            <a:r>
              <a:rPr lang="en-US" dirty="0" err="1" smtClean="0"/>
              <a:t>Tarci</a:t>
            </a:r>
            <a:r>
              <a:rPr lang="en-US" dirty="0" smtClean="0"/>
              <a:t>.</a:t>
            </a:r>
          </a:p>
          <a:p>
            <a:r>
              <a:rPr lang="en-US" dirty="0" smtClean="0"/>
              <a:t>Middle row: Nancy and Clive.</a:t>
            </a:r>
          </a:p>
          <a:p>
            <a:r>
              <a:rPr lang="en-US" dirty="0" smtClean="0"/>
              <a:t>Front</a:t>
            </a:r>
            <a:r>
              <a:rPr lang="en-US" baseline="0" dirty="0" smtClean="0"/>
              <a:t> row: Zach, Keith, Chris.</a:t>
            </a:r>
            <a:endParaRPr lang="en-US" dirty="0" smtClean="0"/>
          </a:p>
        </p:txBody>
      </p:sp>
      <p:sp>
        <p:nvSpPr>
          <p:cNvPr id="4" name="Slide Number Placeholder 3"/>
          <p:cNvSpPr>
            <a:spLocks noGrp="1"/>
          </p:cNvSpPr>
          <p:nvPr>
            <p:ph type="sldNum" sz="quarter" idx="10"/>
          </p:nvPr>
        </p:nvSpPr>
        <p:spPr/>
        <p:txBody>
          <a:bodyPr/>
          <a:lstStyle/>
          <a:p>
            <a:fld id="{92115ECC-506E-4AA2-936B-3D71EB76D1B5}"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February 2009.</a:t>
            </a:r>
            <a:r>
              <a:rPr lang="en-AU" baseline="0" dirty="0" smtClean="0"/>
              <a:t> A hot dry day. </a:t>
            </a:r>
          </a:p>
          <a:p>
            <a:endParaRPr lang="en-AU" dirty="0" smtClean="0"/>
          </a:p>
          <a:p>
            <a:r>
              <a:rPr lang="en-AU" dirty="0" smtClean="0"/>
              <a:t>This was a</a:t>
            </a:r>
            <a:r>
              <a:rPr lang="en-AU" baseline="0" dirty="0" smtClean="0"/>
              <a:t> trip to a farm in the Lockyer Valley in south-east Queensland, an hour or so away from home, and definitely worth the trip.</a:t>
            </a:r>
          </a:p>
          <a:p>
            <a:endParaRPr lang="en-AU" baseline="0" dirty="0" smtClean="0"/>
          </a:p>
          <a:p>
            <a:r>
              <a:rPr lang="en-AU" baseline="0" dirty="0" smtClean="0"/>
              <a:t>The farmer and his wife have long been avid researchers, collectors and users of vintage Caterpillar tractors and memorabilia, as well as collectors of the immediate precursors to Caterpillar.  This, their private museum and labour of love, is a huge collection and well cared for with almost every one of the tractors in working condition. </a:t>
            </a:r>
          </a:p>
          <a:p>
            <a:endParaRPr lang="en-AU" baseline="0" dirty="0" smtClean="0"/>
          </a:p>
          <a:p>
            <a:r>
              <a:rPr lang="en-AU" baseline="0" dirty="0" smtClean="0"/>
              <a:t>There were dozens of visitors, some young, mostly older. </a:t>
            </a:r>
          </a:p>
          <a:p>
            <a:endParaRPr lang="en-AU" baseline="0" dirty="0" smtClean="0"/>
          </a:p>
          <a:p>
            <a:r>
              <a:rPr lang="en-AU" baseline="0" dirty="0" smtClean="0"/>
              <a:t>For Clive, it was an especially memorable event as, in addition to his love for Caterpillar tractors, the farm is situated in the region where he had had closest connections through his decades as Hastings </a:t>
            </a:r>
            <a:r>
              <a:rPr lang="en-AU" baseline="0" dirty="0" err="1" smtClean="0"/>
              <a:t>Deering</a:t>
            </a:r>
            <a:r>
              <a:rPr lang="en-AU" baseline="0" dirty="0" smtClean="0"/>
              <a:t> Sales Manager for local government and agricultural sales. So the day provided a good time for both reflection and making new friends with the farmer and others.</a:t>
            </a:r>
          </a:p>
        </p:txBody>
      </p:sp>
      <p:sp>
        <p:nvSpPr>
          <p:cNvPr id="4" name="Slide Number Placeholder 3"/>
          <p:cNvSpPr>
            <a:spLocks noGrp="1"/>
          </p:cNvSpPr>
          <p:nvPr>
            <p:ph type="sldNum" sz="quarter" idx="10"/>
          </p:nvPr>
        </p:nvSpPr>
        <p:spPr/>
        <p:txBody>
          <a:bodyPr/>
          <a:lstStyle/>
          <a:p>
            <a:fld id="{92115ECC-506E-4AA2-936B-3D71EB76D1B5}" type="slidenum">
              <a:rPr lang="en-US" smtClean="0"/>
              <a:pPr/>
              <a:t>88</a:t>
            </a:fld>
            <a:endParaRPr lang="en-US"/>
          </a:p>
        </p:txBody>
      </p:sp>
    </p:spTree>
    <p:extLst>
      <p:ext uri="{BB962C8B-B14F-4D97-AF65-F5344CB8AC3E}">
        <p14:creationId xmlns:p14="http://schemas.microsoft.com/office/powerpoint/2010/main" val="23361425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In front of the Caterpillar 2 Ton. Caterpillar</a:t>
            </a:r>
            <a:r>
              <a:rPr lang="en-AU" baseline="0" dirty="0" smtClean="0"/>
              <a:t> </a:t>
            </a:r>
            <a:r>
              <a:rPr lang="en-AU" dirty="0" smtClean="0"/>
              <a:t>tractors had</a:t>
            </a:r>
            <a:r>
              <a:rPr lang="en-AU" baseline="0" dirty="0" smtClean="0"/>
              <a:t> formed the work focus for Dad since the end of WWII, and his interest continued on after his retirement. </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89</a:t>
            </a:fld>
            <a:endParaRPr lang="en-US"/>
          </a:p>
        </p:txBody>
      </p:sp>
    </p:spTree>
    <p:extLst>
      <p:ext uri="{BB962C8B-B14F-4D97-AF65-F5344CB8AC3E}">
        <p14:creationId xmlns:p14="http://schemas.microsoft.com/office/powerpoint/2010/main" val="3488286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With good friend and fellow officer Peter Clements during training in England.</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115ECC-506E-4AA2-936B-3D71EB76D1B5}" type="slidenum">
              <a:rPr lang="en-US" smtClean="0"/>
              <a:pPr/>
              <a:t>9</a:t>
            </a:fld>
            <a:endParaRPr lang="en-US"/>
          </a:p>
        </p:txBody>
      </p:sp>
    </p:spTree>
    <p:extLst>
      <p:ext uri="{BB962C8B-B14F-4D97-AF65-F5344CB8AC3E}">
        <p14:creationId xmlns:p14="http://schemas.microsoft.com/office/powerpoint/2010/main" val="27663455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90</a:t>
            </a:fld>
            <a:endParaRPr lang="en-US"/>
          </a:p>
        </p:txBody>
      </p:sp>
    </p:spTree>
    <p:extLst>
      <p:ext uri="{BB962C8B-B14F-4D97-AF65-F5344CB8AC3E}">
        <p14:creationId xmlns:p14="http://schemas.microsoft.com/office/powerpoint/2010/main" val="40025529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A chance to drive one! </a:t>
            </a:r>
          </a:p>
          <a:p>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The</a:t>
            </a:r>
            <a:r>
              <a:rPr lang="en-AU" sz="1200" b="0" i="0" kern="1200" baseline="0" dirty="0" smtClean="0">
                <a:solidFill>
                  <a:schemeClr val="tx1"/>
                </a:solidFill>
                <a:effectLst/>
                <a:latin typeface="+mn-lt"/>
                <a:ea typeface="+mn-ea"/>
                <a:cs typeface="+mn-cs"/>
              </a:rPr>
              <a:t> Caterpillar 60 was a </a:t>
            </a:r>
            <a:r>
              <a:rPr lang="en-AU" sz="1200" b="0" i="0" kern="1200" dirty="0" smtClean="0">
                <a:solidFill>
                  <a:schemeClr val="tx1"/>
                </a:solidFill>
                <a:effectLst/>
                <a:latin typeface="+mn-lt"/>
                <a:ea typeface="+mn-ea"/>
                <a:cs typeface="+mn-cs"/>
              </a:rPr>
              <a:t>60 horsepower (45 kW) crawler tractor manufactured by the Caterpillar Tractor Company from 1925 until 1931. It was the largest</a:t>
            </a:r>
            <a:r>
              <a:rPr lang="en-AU" sz="1200" b="0" i="0" kern="1200" baseline="0" dirty="0" smtClean="0">
                <a:solidFill>
                  <a:schemeClr val="tx1"/>
                </a:solidFill>
                <a:effectLst/>
                <a:latin typeface="+mn-lt"/>
                <a:ea typeface="+mn-ea"/>
                <a:cs typeface="+mn-cs"/>
              </a:rPr>
              <a:t> tractor in Caterpillar’s product line at the time.</a:t>
            </a:r>
          </a:p>
          <a:p>
            <a:endParaRPr lang="en-AU" sz="1200" b="0" i="0" kern="1200" baseline="0" dirty="0" smtClean="0">
              <a:solidFill>
                <a:schemeClr val="tx1"/>
              </a:solidFill>
              <a:effectLst/>
              <a:latin typeface="+mn-lt"/>
              <a:ea typeface="+mn-ea"/>
              <a:cs typeface="+mn-cs"/>
            </a:endParaRPr>
          </a:p>
          <a:p>
            <a:r>
              <a:rPr lang="en-AU" sz="1200" b="0" i="0" kern="1200" baseline="0" dirty="0" smtClean="0">
                <a:solidFill>
                  <a:schemeClr val="tx1"/>
                </a:solidFill>
                <a:effectLst/>
                <a:latin typeface="+mn-lt"/>
                <a:ea typeface="+mn-ea"/>
                <a:cs typeface="+mn-cs"/>
              </a:rPr>
              <a:t>Back in his early years with Hasting </a:t>
            </a:r>
            <a:r>
              <a:rPr lang="en-AU" sz="1200" b="0" i="0" kern="1200" baseline="0" dirty="0" err="1" smtClean="0">
                <a:solidFill>
                  <a:schemeClr val="tx1"/>
                </a:solidFill>
                <a:effectLst/>
                <a:latin typeface="+mn-lt"/>
                <a:ea typeface="+mn-ea"/>
                <a:cs typeface="+mn-cs"/>
              </a:rPr>
              <a:t>Deering</a:t>
            </a:r>
            <a:r>
              <a:rPr lang="en-AU" sz="1200" b="0" i="0" kern="1200" baseline="0" dirty="0" smtClean="0">
                <a:solidFill>
                  <a:schemeClr val="tx1"/>
                </a:solidFill>
                <a:effectLst/>
                <a:latin typeface="+mn-lt"/>
                <a:ea typeface="+mn-ea"/>
                <a:cs typeface="+mn-cs"/>
              </a:rPr>
              <a:t>, tractors first arrived in Sydney, then needed to be transported around the country. Clive recalled driving one – a smaller one than this 60 – from Sydney to Melbourne. A long trip.  </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91</a:t>
            </a:fld>
            <a:endParaRPr lang="en-US"/>
          </a:p>
        </p:txBody>
      </p:sp>
    </p:spTree>
    <p:extLst>
      <p:ext uri="{BB962C8B-B14F-4D97-AF65-F5344CB8AC3E}">
        <p14:creationId xmlns:p14="http://schemas.microsoft.com/office/powerpoint/2010/main" val="13292614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S</a:t>
            </a:r>
            <a:r>
              <a:rPr lang="en-AU" baseline="0" dirty="0" smtClean="0"/>
              <a:t>kills remembered. H</a:t>
            </a:r>
            <a:r>
              <a:rPr lang="en-AU" dirty="0" smtClean="0"/>
              <a:t>avin</a:t>
            </a:r>
            <a:r>
              <a:rPr lang="en-AU" baseline="0" dirty="0" smtClean="0"/>
              <a:t>g a great time.</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92</a:t>
            </a:fld>
            <a:endParaRPr lang="en-US"/>
          </a:p>
        </p:txBody>
      </p:sp>
    </p:spTree>
    <p:extLst>
      <p:ext uri="{BB962C8B-B14F-4D97-AF65-F5344CB8AC3E}">
        <p14:creationId xmlns:p14="http://schemas.microsoft.com/office/powerpoint/2010/main" val="15885718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dirty="0" smtClean="0"/>
              <a:t>A big fella, this machine Clive is driving.</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93</a:t>
            </a:fld>
            <a:endParaRPr lang="en-US"/>
          </a:p>
        </p:txBody>
      </p:sp>
    </p:spTree>
    <p:extLst>
      <p:ext uri="{BB962C8B-B14F-4D97-AF65-F5344CB8AC3E}">
        <p14:creationId xmlns:p14="http://schemas.microsoft.com/office/powerpoint/2010/main" val="2498043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lstStyle/>
          <a:p>
            <a:r>
              <a:rPr lang="en-AU" smtClean="0"/>
              <a:t>Examining </a:t>
            </a:r>
            <a:r>
              <a:rPr lang="en-AU" dirty="0" smtClean="0"/>
              <a:t>the very</a:t>
            </a:r>
            <a:r>
              <a:rPr lang="en-AU" baseline="0" dirty="0" smtClean="0"/>
              <a:t> old “</a:t>
            </a:r>
            <a:r>
              <a:rPr lang="en-AU" baseline="0" dirty="0" err="1" smtClean="0"/>
              <a:t>Hy</a:t>
            </a:r>
            <a:r>
              <a:rPr lang="en-AU" baseline="0" dirty="0" smtClean="0"/>
              <a:t>-Way </a:t>
            </a:r>
            <a:r>
              <a:rPr lang="en-AU" baseline="0" dirty="0" err="1" smtClean="0"/>
              <a:t>Scarifier</a:t>
            </a:r>
            <a:r>
              <a:rPr lang="en-AU" baseline="0" dirty="0" smtClean="0"/>
              <a:t> Grader” manufactured by Eustace Holliday, Sydney.</a:t>
            </a:r>
            <a:endParaRPr lang="en-AU"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94</a:t>
            </a:fld>
            <a:endParaRPr lang="en-US"/>
          </a:p>
        </p:txBody>
      </p:sp>
    </p:spTree>
    <p:extLst>
      <p:ext uri="{BB962C8B-B14F-4D97-AF65-F5344CB8AC3E}">
        <p14:creationId xmlns:p14="http://schemas.microsoft.com/office/powerpoint/2010/main" val="14805898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Christmas Day 2011.</a:t>
            </a:r>
            <a:endParaRPr lang="en-US" dirty="0" smtClean="0"/>
          </a:p>
          <a:p>
            <a:endParaRPr lang="en-US" dirty="0" smtClean="0"/>
          </a:p>
          <a:p>
            <a:r>
              <a:rPr lang="en-US" dirty="0" smtClean="0"/>
              <a:t>Ever since we can remember, Dad</a:t>
            </a:r>
            <a:r>
              <a:rPr lang="en-US" baseline="0" dirty="0" smtClean="0"/>
              <a:t> has measured the heights of children and grandchildren on the kitchen pantry door. He hadn’t recorded Zach’s height for a while though – and looks as though he has met his match here!! A ladder, anyone? Zach meanwhile is delighted by his lofty heights – and so is his Grandpa. </a:t>
            </a:r>
          </a:p>
        </p:txBody>
      </p:sp>
      <p:sp>
        <p:nvSpPr>
          <p:cNvPr id="4" name="Slide Number Placeholder 3"/>
          <p:cNvSpPr>
            <a:spLocks noGrp="1"/>
          </p:cNvSpPr>
          <p:nvPr>
            <p:ph type="sldNum" sz="quarter" idx="10"/>
          </p:nvPr>
        </p:nvSpPr>
        <p:spPr/>
        <p:txBody>
          <a:bodyPr/>
          <a:lstStyle/>
          <a:p>
            <a:fld id="{92115ECC-506E-4AA2-936B-3D71EB76D1B5}"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With their usual sense</a:t>
            </a:r>
            <a:r>
              <a:rPr lang="en-US" baseline="0" dirty="0" smtClean="0"/>
              <a:t> of fun, equality and inclusivity, Zach and Dad then looked at how to make the height differences a little more even for the photograph! The flowers were Zach’s gift to Grandpa and Grandma.</a:t>
            </a:r>
          </a:p>
          <a:p>
            <a:endParaRPr lang="en-US" baseline="0" dirty="0" smtClean="0"/>
          </a:p>
        </p:txBody>
      </p:sp>
      <p:sp>
        <p:nvSpPr>
          <p:cNvPr id="4" name="Slide Number Placeholder 3"/>
          <p:cNvSpPr>
            <a:spLocks noGrp="1"/>
          </p:cNvSpPr>
          <p:nvPr>
            <p:ph type="sldNum" sz="quarter" idx="10"/>
          </p:nvPr>
        </p:nvSpPr>
        <p:spPr/>
        <p:txBody>
          <a:bodyPr/>
          <a:lstStyle/>
          <a:p>
            <a:fld id="{92115ECC-506E-4AA2-936B-3D71EB76D1B5}"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27</a:t>
            </a:r>
            <a:r>
              <a:rPr lang="en-US" baseline="0" dirty="0" smtClean="0"/>
              <a:t> February 2012. Keith had just been released from hospital for a few days after his first round of chemotherapy. Since Keith’s diagnosis with acute myeloid </a:t>
            </a:r>
            <a:r>
              <a:rPr lang="en-US" baseline="0" dirty="0" err="1" smtClean="0"/>
              <a:t>leukaemia</a:t>
            </a:r>
            <a:r>
              <a:rPr lang="en-US" baseline="0" dirty="0" smtClean="0"/>
              <a:t>, Dad had followed the ‘Friends’ blog (www.chrisandkeith.wordpress.com) religiously every day to read how Keith was faring, and to print the info out for Mum to read. </a:t>
            </a:r>
          </a:p>
          <a:p>
            <a:endParaRPr lang="en-US" baseline="0" dirty="0" smtClean="0"/>
          </a:p>
          <a:p>
            <a:r>
              <a:rPr lang="en-US" baseline="0" dirty="0" smtClean="0"/>
              <a:t>Dad was thrilled and very moved to see Keith in person.</a:t>
            </a:r>
          </a:p>
          <a:p>
            <a:endParaRPr lang="en-US" baseline="0" dirty="0" smtClean="0"/>
          </a:p>
          <a:p>
            <a:r>
              <a:rPr lang="en-US" baseline="0" dirty="0" smtClean="0"/>
              <a:t>He’d shaved his beard off in solidarity with Keith until his Keith’s hair grew back, and as an early indicator of support for the </a:t>
            </a:r>
            <a:r>
              <a:rPr lang="en-US" baseline="0" dirty="0" err="1" smtClean="0"/>
              <a:t>Leukaemia</a:t>
            </a:r>
            <a:r>
              <a:rPr lang="en-US" baseline="0" dirty="0" smtClean="0"/>
              <a:t> Foundation’s Shave for a Cure national fund raising event scheduled for mid-March.</a:t>
            </a:r>
          </a:p>
          <a:p>
            <a:endParaRPr lang="en-US" baseline="0" dirty="0" smtClean="0"/>
          </a:p>
          <a:p>
            <a:r>
              <a:rPr lang="en-US" baseline="0" dirty="0" smtClean="0"/>
              <a:t>(At the end of 2012, Keith is in remission, free of </a:t>
            </a:r>
            <a:r>
              <a:rPr lang="en-US" baseline="0" dirty="0" err="1" smtClean="0"/>
              <a:t>leukaemia</a:t>
            </a:r>
            <a:r>
              <a:rPr lang="en-US" baseline="0" dirty="0" smtClean="0"/>
              <a:t>. Dad </a:t>
            </a:r>
            <a:r>
              <a:rPr lang="en-US" baseline="0" dirty="0" err="1" smtClean="0"/>
              <a:t>ws</a:t>
            </a:r>
            <a:r>
              <a:rPr lang="en-US" baseline="0" dirty="0" smtClean="0"/>
              <a:t> so pleased to hear this and to join in the assertion that the </a:t>
            </a:r>
            <a:r>
              <a:rPr lang="en-US" baseline="0" dirty="0" err="1" smtClean="0"/>
              <a:t>leukaemia</a:t>
            </a:r>
            <a:r>
              <a:rPr lang="en-US" baseline="0" dirty="0" smtClean="0"/>
              <a:t> has gone forever, which it has.)</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Granddaughter</a:t>
            </a:r>
            <a:r>
              <a:rPr lang="en-US" baseline="0" dirty="0" smtClean="0"/>
              <a:t> Cassie with great-grandchildren Emily and Lachlan. This was during </a:t>
            </a:r>
            <a:r>
              <a:rPr lang="en-US" dirty="0" smtClean="0"/>
              <a:t>Clive</a:t>
            </a:r>
            <a:r>
              <a:rPr lang="en-US" baseline="0" dirty="0" smtClean="0"/>
              <a:t>’s third last week. He appreciated family visits. </a:t>
            </a:r>
          </a:p>
          <a:p>
            <a:endParaRPr lang="en-US" baseline="0" dirty="0" smtClean="0"/>
          </a:p>
          <a:p>
            <a:r>
              <a:rPr lang="en-US" baseline="0" dirty="0" smtClean="0"/>
              <a:t>Emily had been born just before Dad’s eightieth birthday and attended the 80</a:t>
            </a:r>
            <a:r>
              <a:rPr lang="en-US" baseline="30000" dirty="0" smtClean="0"/>
              <a:t>th</a:t>
            </a:r>
            <a:r>
              <a:rPr lang="en-US" baseline="0" dirty="0" smtClean="0"/>
              <a:t> birthday celebration in a pram.</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p:txBody>
          <a:bodyPr>
            <a:normAutofit/>
          </a:bodyPr>
          <a:lstStyle/>
          <a:p>
            <a:r>
              <a:rPr lang="en-US" dirty="0" smtClean="0"/>
              <a:t>Our beautiful </a:t>
            </a:r>
            <a:r>
              <a:rPr lang="en-US" baseline="0" dirty="0" smtClean="0"/>
              <a:t>Clive</a:t>
            </a:r>
            <a:r>
              <a:rPr lang="en-US" dirty="0" smtClean="0"/>
              <a:t>. A</a:t>
            </a:r>
            <a:r>
              <a:rPr lang="en-US" baseline="0" dirty="0" smtClean="0"/>
              <a:t> photo t</a:t>
            </a:r>
            <a:r>
              <a:rPr lang="en-US" dirty="0" smtClean="0"/>
              <a:t>aken</a:t>
            </a:r>
            <a:r>
              <a:rPr lang="en-US" baseline="0" dirty="0" smtClean="0"/>
              <a:t> n</a:t>
            </a:r>
            <a:r>
              <a:rPr lang="en-US" dirty="0" smtClean="0"/>
              <a:t>ot so long ago</a:t>
            </a:r>
            <a:r>
              <a:rPr lang="en-US" baseline="0" dirty="0" smtClean="0"/>
              <a:t> with </a:t>
            </a:r>
            <a:r>
              <a:rPr lang="en-US" dirty="0" smtClean="0"/>
              <a:t>Keith</a:t>
            </a:r>
            <a:r>
              <a:rPr lang="en-US" baseline="0" dirty="0" smtClean="0"/>
              <a:t> in the background.</a:t>
            </a:r>
            <a:endParaRPr lang="en-US" dirty="0"/>
          </a:p>
        </p:txBody>
      </p:sp>
      <p:sp>
        <p:nvSpPr>
          <p:cNvPr id="4" name="Slide Number Placeholder 3"/>
          <p:cNvSpPr>
            <a:spLocks noGrp="1"/>
          </p:cNvSpPr>
          <p:nvPr>
            <p:ph type="sldNum" sz="quarter" idx="10"/>
          </p:nvPr>
        </p:nvSpPr>
        <p:spPr/>
        <p:txBody>
          <a:bodyPr/>
          <a:lstStyle/>
          <a:p>
            <a:fld id="{92115ECC-506E-4AA2-936B-3D71EB76D1B5}"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3865C164-D328-4C09-B6F5-3473E8F6813E}" type="datetimeFigureOut">
              <a:rPr lang="en-US" smtClean="0"/>
              <a:pPr/>
              <a:t>8/7/2013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FD0B7CE9-8D1B-422C-8ACE-2A828D47C1F7}"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865C164-D328-4C09-B6F5-3473E8F6813E}" type="datetimeFigureOut">
              <a:rPr lang="en-US" smtClean="0"/>
              <a:pPr/>
              <a:t>8/7/2013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0B7CE9-8D1B-422C-8ACE-2A828D47C1F7}" type="slidenum">
              <a:rPr lang="en-US" smtClean="0"/>
              <a:pPr/>
              <a:t>‹#›</a:t>
            </a:fld>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865C164-D328-4C09-B6F5-3473E8F6813E}" type="datetimeFigureOut">
              <a:rPr lang="en-US" smtClean="0"/>
              <a:pPr/>
              <a:t>8/7/2013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0B7CE9-8D1B-422C-8ACE-2A828D47C1F7}" type="slidenum">
              <a:rPr lang="en-US" smtClean="0"/>
              <a:pPr/>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3865C164-D328-4C09-B6F5-3473E8F6813E}" type="datetimeFigureOut">
              <a:rPr lang="en-US" smtClean="0"/>
              <a:pPr/>
              <a:t>8/7/2013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FD0B7CE9-8D1B-422C-8ACE-2A828D47C1F7}" type="slidenum">
              <a:rPr lang="en-US" smtClean="0"/>
              <a:pPr/>
              <a:t>‹#›</a:t>
            </a:fld>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3865C164-D328-4C09-B6F5-3473E8F6813E}" type="datetimeFigureOut">
              <a:rPr lang="en-US" smtClean="0"/>
              <a:pPr/>
              <a:t>8/7/2013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FD0B7CE9-8D1B-422C-8ACE-2A828D47C1F7}"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865C164-D328-4C09-B6F5-3473E8F6813E}" type="datetimeFigureOut">
              <a:rPr lang="en-US" smtClean="0"/>
              <a:pPr/>
              <a:t>8/7/2013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FD0B7CE9-8D1B-422C-8ACE-2A828D47C1F7}"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865C164-D328-4C09-B6F5-3473E8F6813E}" type="datetimeFigureOut">
              <a:rPr lang="en-US" smtClean="0"/>
              <a:pPr/>
              <a:t>8/7/2013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FD0B7CE9-8D1B-422C-8ACE-2A828D47C1F7}" type="slidenum">
              <a:rPr lang="en-US" smtClean="0"/>
              <a:pPr/>
              <a:t>‹#›</a:t>
            </a:fld>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3865C164-D328-4C09-B6F5-3473E8F6813E}" type="datetimeFigureOut">
              <a:rPr lang="en-US" smtClean="0"/>
              <a:pPr/>
              <a:t>8/7/2013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FD0B7CE9-8D1B-422C-8ACE-2A828D47C1F7}"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3865C164-D328-4C09-B6F5-3473E8F6813E}" type="datetimeFigureOut">
              <a:rPr lang="en-US" smtClean="0"/>
              <a:pPr/>
              <a:t>8/7/2013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FD0B7CE9-8D1B-422C-8ACE-2A828D47C1F7}" type="slidenum">
              <a:rPr lang="en-US" smtClean="0"/>
              <a:pPr/>
              <a:t>‹#›</a:t>
            </a:fld>
            <a:endParaRPr 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3865C164-D328-4C09-B6F5-3473E8F6813E}" type="datetimeFigureOut">
              <a:rPr lang="en-US" smtClean="0"/>
              <a:pPr/>
              <a:t>8/7/2013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FD0B7CE9-8D1B-422C-8ACE-2A828D47C1F7}"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3865C164-D328-4C09-B6F5-3473E8F6813E}" type="datetimeFigureOut">
              <a:rPr lang="en-US" smtClean="0"/>
              <a:pPr/>
              <a:t>8/7/2013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FD0B7CE9-8D1B-422C-8ACE-2A828D47C1F7}"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3865C164-D328-4C09-B6F5-3473E8F6813E}" type="datetimeFigureOut">
              <a:rPr lang="en-US" smtClean="0"/>
              <a:pPr/>
              <a:t>8/7/2013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FD0B7CE9-8D1B-422C-8ACE-2A828D47C1F7}"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50.tiff"/></Relationships>
</file>

<file path=ppt/slides/_rels/slide49.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p:txBody>
          <a:bodyPr/>
          <a:lstStyle/>
          <a:p>
            <a:r>
              <a:rPr lang="en-US" dirty="0" smtClean="0"/>
              <a:t>Clive </a:t>
            </a:r>
            <a:r>
              <a:rPr lang="en-US" dirty="0" err="1" smtClean="0"/>
              <a:t>Rainsford</a:t>
            </a:r>
            <a:r>
              <a:rPr lang="en-US" dirty="0" smtClean="0"/>
              <a:t> Henderson</a:t>
            </a:r>
            <a:endParaRPr lang="en-US" dirty="0"/>
          </a:p>
        </p:txBody>
      </p:sp>
      <p:pic>
        <p:nvPicPr>
          <p:cNvPr id="14" name="Picture 2" descr="G:\Clive\Dad smiling - nice one.jpg"/>
          <p:cNvPicPr>
            <a:picLocks noChangeAspect="1" noChangeArrowheads="1"/>
          </p:cNvPicPr>
          <p:nvPr/>
        </p:nvPicPr>
        <p:blipFill>
          <a:blip r:embed="rId3" cstate="print"/>
          <a:srcRect/>
          <a:stretch>
            <a:fillRect/>
          </a:stretch>
        </p:blipFill>
        <p:spPr bwMode="auto">
          <a:xfrm>
            <a:off x="2843808" y="3645024"/>
            <a:ext cx="3360655" cy="251901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50178" name="Picture 2" descr="G:\Clive\Loaded car.jpg"/>
          <p:cNvPicPr>
            <a:picLocks noChangeAspect="1" noChangeArrowheads="1"/>
          </p:cNvPicPr>
          <p:nvPr/>
        </p:nvPicPr>
        <p:blipFill>
          <a:blip r:embed="rId3" cstate="print"/>
          <a:srcRect/>
          <a:stretch>
            <a:fillRect/>
          </a:stretch>
        </p:blipFill>
        <p:spPr bwMode="auto">
          <a:xfrm>
            <a:off x="0" y="-1"/>
            <a:ext cx="9144000" cy="5364337"/>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4099" name="Picture 3"/>
          <p:cNvPicPr>
            <a:picLocks noChangeAspect="1" noChangeArrowheads="1"/>
          </p:cNvPicPr>
          <p:nvPr/>
        </p:nvPicPr>
        <p:blipFill>
          <a:blip r:embed="rId3" cstate="print"/>
          <a:srcRect/>
          <a:stretch>
            <a:fillRect/>
          </a:stretch>
        </p:blipFill>
        <p:spPr bwMode="auto">
          <a:xfrm>
            <a:off x="0" y="-1"/>
            <a:ext cx="9144000" cy="5931459"/>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2" name="Content Placeholder 1"/>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6462" y="0"/>
            <a:ext cx="9170462" cy="6306230"/>
          </a:xfrm>
        </p:spPr>
      </p:pic>
    </p:spTree>
  </p:cSld>
  <p:clrMapOvr>
    <a:masterClrMapping/>
  </p:clrMapOvr>
  <p:transition spd="slow" advClick="0" advTm="4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Clive\earlyN&amp;C 201.jpg"/>
          <p:cNvPicPr>
            <a:picLocks noChangeAspect="1" noChangeArrowheads="1"/>
          </p:cNvPicPr>
          <p:nvPr/>
        </p:nvPicPr>
        <p:blipFill>
          <a:blip r:embed="rId3" cstate="print"/>
          <a:srcRect/>
          <a:stretch>
            <a:fillRect/>
          </a:stretch>
        </p:blipFill>
        <p:spPr bwMode="auto">
          <a:xfrm>
            <a:off x="0" y="-1"/>
            <a:ext cx="5148064" cy="6935909"/>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Clive\Stepping out.jpg"/>
          <p:cNvPicPr>
            <a:picLocks noChangeAspect="1" noChangeArrowheads="1"/>
          </p:cNvPicPr>
          <p:nvPr/>
        </p:nvPicPr>
        <p:blipFill>
          <a:blip r:embed="rId3" cstate="print"/>
          <a:srcRect/>
          <a:stretch>
            <a:fillRect/>
          </a:stretch>
        </p:blipFill>
        <p:spPr bwMode="auto">
          <a:xfrm>
            <a:off x="-1" y="0"/>
            <a:ext cx="4409333"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Clive\Washing.jpg"/>
          <p:cNvPicPr>
            <a:picLocks noChangeAspect="1" noChangeArrowheads="1"/>
          </p:cNvPicPr>
          <p:nvPr/>
        </p:nvPicPr>
        <p:blipFill>
          <a:blip r:embed="rId3" cstate="print"/>
          <a:srcRect/>
          <a:stretch>
            <a:fillRect/>
          </a:stretch>
        </p:blipFill>
        <p:spPr bwMode="auto">
          <a:xfrm>
            <a:off x="323527" y="260648"/>
            <a:ext cx="4209257" cy="626469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15" name="Text Placeholder 14"/>
          <p:cNvSpPr>
            <a:spLocks noGrp="1"/>
          </p:cNvSpPr>
          <p:nvPr>
            <p:ph type="body" idx="2"/>
          </p:nvPr>
        </p:nvSpPr>
        <p:spPr/>
        <p:txBody>
          <a:bodyPr/>
          <a:lstStyle/>
          <a:p>
            <a:endParaRPr lang="en-US"/>
          </a:p>
        </p:txBody>
      </p:sp>
      <p:sp>
        <p:nvSpPr>
          <p:cNvPr id="14" name="Content Placeholder 13"/>
          <p:cNvSpPr>
            <a:spLocks noGrp="1"/>
          </p:cNvSpPr>
          <p:nvPr>
            <p:ph sz="half" idx="1"/>
          </p:nvPr>
        </p:nvSpPr>
        <p:spPr/>
        <p:txBody>
          <a:bodyPr/>
          <a:lstStyle/>
          <a:p>
            <a:endParaRPr lang="en-US"/>
          </a:p>
        </p:txBody>
      </p:sp>
      <p:pic>
        <p:nvPicPr>
          <p:cNvPr id="10243" name="Picture 3" descr="G:\Clive\Wedding 1.jpg"/>
          <p:cNvPicPr>
            <a:picLocks noChangeAspect="1" noChangeArrowheads="1"/>
          </p:cNvPicPr>
          <p:nvPr/>
        </p:nvPicPr>
        <p:blipFill>
          <a:blip r:embed="rId3" cstate="print"/>
          <a:srcRect/>
          <a:stretch>
            <a:fillRect/>
          </a:stretch>
        </p:blipFill>
        <p:spPr bwMode="auto">
          <a:xfrm>
            <a:off x="-1" y="0"/>
            <a:ext cx="4469403"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Clive\wedding dance.jpg"/>
          <p:cNvPicPr>
            <a:picLocks noChangeAspect="1" noChangeArrowheads="1"/>
          </p:cNvPicPr>
          <p:nvPr/>
        </p:nvPicPr>
        <p:blipFill>
          <a:blip r:embed="rId3" cstate="print"/>
          <a:srcRect r="2332"/>
          <a:stretch>
            <a:fillRect/>
          </a:stretch>
        </p:blipFill>
        <p:spPr bwMode="auto">
          <a:xfrm>
            <a:off x="0" y="0"/>
            <a:ext cx="4408715"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Clive\Earil N&amp;C 1.jpg"/>
          <p:cNvPicPr>
            <a:picLocks noChangeAspect="1" noChangeArrowheads="1"/>
          </p:cNvPicPr>
          <p:nvPr/>
        </p:nvPicPr>
        <p:blipFill>
          <a:blip r:embed="rId3" cstate="print"/>
          <a:srcRect l="3158" t="1190" r="2098" b="2381"/>
          <a:stretch>
            <a:fillRect/>
          </a:stretch>
        </p:blipFill>
        <p:spPr bwMode="auto">
          <a:xfrm>
            <a:off x="0" y="0"/>
            <a:ext cx="5080000"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sp>
        <p:nvSpPr>
          <p:cNvPr id="13" name="Content Placeholder 12"/>
          <p:cNvSpPr>
            <a:spLocks noGrp="1"/>
          </p:cNvSpPr>
          <p:nvPr>
            <p:ph sz="half" idx="1"/>
          </p:nvPr>
        </p:nvSpPr>
        <p:spPr/>
        <p:txBody>
          <a:bodyPr/>
          <a:lstStyle/>
          <a:p>
            <a:endParaRPr lang="en-US"/>
          </a:p>
        </p:txBody>
      </p:sp>
      <p:pic>
        <p:nvPicPr>
          <p:cNvPr id="15362" name="Picture 2" descr="G:\Clive\earlyN&amp;C 2.jpg"/>
          <p:cNvPicPr>
            <a:picLocks noChangeAspect="1" noChangeArrowheads="1"/>
          </p:cNvPicPr>
          <p:nvPr/>
        </p:nvPicPr>
        <p:blipFill>
          <a:blip r:embed="rId3" cstate="print"/>
          <a:srcRect l="3158" t="1190" b="1191"/>
          <a:stretch>
            <a:fillRect/>
          </a:stretch>
        </p:blipFill>
        <p:spPr bwMode="auto">
          <a:xfrm>
            <a:off x="0" y="0"/>
            <a:ext cx="5129197"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Clive\toddlers.jpg"/>
          <p:cNvPicPr>
            <a:picLocks noChangeAspect="1" noChangeArrowheads="1"/>
          </p:cNvPicPr>
          <p:nvPr/>
        </p:nvPicPr>
        <p:blipFill>
          <a:blip r:embed="rId3" cstate="print"/>
          <a:srcRect l="1947" t="2381" r="2654"/>
          <a:stretch>
            <a:fillRect/>
          </a:stretch>
        </p:blipFill>
        <p:spPr bwMode="auto">
          <a:xfrm>
            <a:off x="-1" y="0"/>
            <a:ext cx="4098073"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G:\Clive\Crown studio.jpg"/>
          <p:cNvPicPr>
            <a:picLocks noChangeAspect="1" noChangeArrowheads="1"/>
          </p:cNvPicPr>
          <p:nvPr/>
        </p:nvPicPr>
        <p:blipFill>
          <a:blip r:embed="rId3" cstate="print"/>
          <a:srcRect/>
          <a:stretch>
            <a:fillRect/>
          </a:stretch>
        </p:blipFill>
        <p:spPr bwMode="auto">
          <a:xfrm>
            <a:off x="0" y="0"/>
            <a:ext cx="4693950"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1" name="Text Placeholder 10"/>
          <p:cNvSpPr>
            <a:spLocks noGrp="1"/>
          </p:cNvSpPr>
          <p:nvPr>
            <p:ph type="body" idx="2"/>
          </p:nvPr>
        </p:nvSpPr>
        <p:spPr/>
        <p:txBody>
          <a:bodyPr/>
          <a:lstStyle/>
          <a:p>
            <a:endParaRPr lang="en-US"/>
          </a:p>
        </p:txBody>
      </p:sp>
      <p:pic>
        <p:nvPicPr>
          <p:cNvPr id="16386" name="Picture 2" descr="G:\Clive\wedding table.jpg"/>
          <p:cNvPicPr>
            <a:picLocks noChangeAspect="1" noChangeArrowheads="1"/>
          </p:cNvPicPr>
          <p:nvPr/>
        </p:nvPicPr>
        <p:blipFill>
          <a:blip r:embed="rId3" cstate="print"/>
          <a:srcRect/>
          <a:stretch>
            <a:fillRect/>
          </a:stretch>
        </p:blipFill>
        <p:spPr bwMode="auto">
          <a:xfrm>
            <a:off x="0" y="0"/>
            <a:ext cx="9144000" cy="563697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Clive\Family.jpg"/>
          <p:cNvPicPr>
            <a:picLocks noChangeAspect="1" noChangeArrowheads="1"/>
          </p:cNvPicPr>
          <p:nvPr/>
        </p:nvPicPr>
        <p:blipFill>
          <a:blip r:embed="rId3" cstate="print"/>
          <a:srcRect/>
          <a:stretch>
            <a:fillRect/>
          </a:stretch>
        </p:blipFill>
        <p:spPr bwMode="auto">
          <a:xfrm>
            <a:off x="0" y="0"/>
            <a:ext cx="6759596"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2"/>
          </p:nvPr>
        </p:nvSpPr>
        <p:spPr/>
        <p:txBody>
          <a:bodyPr/>
          <a:lstStyle/>
          <a:p>
            <a:endParaRPr lang="en-US"/>
          </a:p>
        </p:txBody>
      </p:sp>
      <p:pic>
        <p:nvPicPr>
          <p:cNvPr id="19458" name="Picture 2" descr="G:\Clive\Family03.jpg"/>
          <p:cNvPicPr>
            <a:picLocks noChangeAspect="1" noChangeArrowheads="1"/>
          </p:cNvPicPr>
          <p:nvPr/>
        </p:nvPicPr>
        <p:blipFill>
          <a:blip r:embed="rId3" cstate="print"/>
          <a:srcRect/>
          <a:stretch>
            <a:fillRect/>
          </a:stretch>
        </p:blipFill>
        <p:spPr bwMode="auto">
          <a:xfrm>
            <a:off x="0" y="0"/>
            <a:ext cx="9159972" cy="6021288"/>
          </a:xfrm>
          <a:prstGeom prst="rect">
            <a:avLst/>
          </a:prstGeom>
          <a:noFill/>
        </p:spPr>
      </p:pic>
      <p:sp>
        <p:nvSpPr>
          <p:cNvPr id="6" name="Title 5"/>
          <p:cNvSpPr>
            <a:spLocks noGrp="1"/>
          </p:cNvSpPr>
          <p:nvPr>
            <p:ph type="title"/>
          </p:nvPr>
        </p:nvSpPr>
        <p:spPr/>
        <p:txBody>
          <a:bodyPr/>
          <a:lstStyle/>
          <a:p>
            <a:endParaRPr lang="en-US"/>
          </a:p>
        </p:txBody>
      </p:sp>
    </p:spTree>
  </p:cSld>
  <p:clrMapOvr>
    <a:masterClrMapping/>
  </p:clrMapOvr>
  <p:transition spd="slow" advClick="0" advTm="4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256" y="304800"/>
            <a:ext cx="2018800" cy="762000"/>
          </a:xfrm>
        </p:spPr>
        <p:txBody>
          <a:bodyPr>
            <a:normAutofit/>
          </a:bodyPr>
          <a:lstStyle/>
          <a:p>
            <a:endParaRPr lang="en-US" dirty="0"/>
          </a:p>
        </p:txBody>
      </p:sp>
      <p:sp>
        <p:nvSpPr>
          <p:cNvPr id="11" name="Text Placeholder 10"/>
          <p:cNvSpPr>
            <a:spLocks noGrp="1"/>
          </p:cNvSpPr>
          <p:nvPr>
            <p:ph type="body" idx="2"/>
          </p:nvPr>
        </p:nvSpPr>
        <p:spPr>
          <a:xfrm>
            <a:off x="6948264" y="1107560"/>
            <a:ext cx="1946792" cy="1066800"/>
          </a:xfrm>
        </p:spPr>
        <p:txBody>
          <a:bodyPr/>
          <a:lstStyle/>
          <a:p>
            <a:endParaRPr lang="en-US" dirty="0"/>
          </a:p>
        </p:txBody>
      </p:sp>
      <p:pic>
        <p:nvPicPr>
          <p:cNvPr id="21506" name="Picture 2" descr="G:\Clive\Family0301.jpg"/>
          <p:cNvPicPr>
            <a:picLocks noChangeAspect="1" noChangeArrowheads="1"/>
          </p:cNvPicPr>
          <p:nvPr/>
        </p:nvPicPr>
        <p:blipFill>
          <a:blip r:embed="rId3" cstate="print"/>
          <a:srcRect b="1667"/>
          <a:stretch>
            <a:fillRect/>
          </a:stretch>
        </p:blipFill>
        <p:spPr bwMode="auto">
          <a:xfrm>
            <a:off x="0" y="0"/>
            <a:ext cx="9144000" cy="5969242"/>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G:\Clive\Family02.jpg"/>
          <p:cNvPicPr>
            <a:picLocks noChangeAspect="1" noChangeArrowheads="1"/>
          </p:cNvPicPr>
          <p:nvPr/>
        </p:nvPicPr>
        <p:blipFill>
          <a:blip r:embed="rId3" cstate="print"/>
          <a:srcRect l="1471" r="1471" b="1588"/>
          <a:stretch>
            <a:fillRect/>
          </a:stretch>
        </p:blipFill>
        <p:spPr bwMode="auto">
          <a:xfrm>
            <a:off x="0" y="0"/>
            <a:ext cx="6588224" cy="6787869"/>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2"/>
          </p:nvPr>
        </p:nvSpPr>
        <p:spPr/>
        <p:txBody>
          <a:bodyPr/>
          <a:lstStyle/>
          <a:p>
            <a:endParaRPr lang="en-US"/>
          </a:p>
        </p:txBody>
      </p:sp>
      <p:pic>
        <p:nvPicPr>
          <p:cNvPr id="23554" name="Picture 2" descr="G:\Clive\Family0302.jpg"/>
          <p:cNvPicPr>
            <a:picLocks noChangeAspect="1" noChangeArrowheads="1"/>
          </p:cNvPicPr>
          <p:nvPr/>
        </p:nvPicPr>
        <p:blipFill>
          <a:blip r:embed="rId3" cstate="print"/>
          <a:srcRect/>
          <a:stretch>
            <a:fillRect/>
          </a:stretch>
        </p:blipFill>
        <p:spPr bwMode="auto">
          <a:xfrm>
            <a:off x="0" y="0"/>
            <a:ext cx="9144000" cy="6158010"/>
          </a:xfrm>
          <a:prstGeom prst="rect">
            <a:avLst/>
          </a:prstGeom>
          <a:noFill/>
        </p:spPr>
      </p:pic>
      <p:sp>
        <p:nvSpPr>
          <p:cNvPr id="6" name="Title 5"/>
          <p:cNvSpPr>
            <a:spLocks noGrp="1"/>
          </p:cNvSpPr>
          <p:nvPr>
            <p:ph type="title"/>
          </p:nvPr>
        </p:nvSpPr>
        <p:spPr/>
        <p:txBody>
          <a:bodyPr/>
          <a:lstStyle/>
          <a:p>
            <a:endParaRPr lang="en-US"/>
          </a:p>
        </p:txBody>
      </p:sp>
    </p:spTree>
  </p:cSld>
  <p:clrMapOvr>
    <a:masterClrMapping/>
  </p:clrMapOvr>
  <p:transition spd="slow" advClick="0" advTm="4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dirty="0"/>
          </a:p>
        </p:txBody>
      </p:sp>
      <p:sp>
        <p:nvSpPr>
          <p:cNvPr id="14" name="Text Placeholder 13"/>
          <p:cNvSpPr>
            <a:spLocks noGrp="1"/>
          </p:cNvSpPr>
          <p:nvPr>
            <p:ph type="body" idx="2"/>
          </p:nvPr>
        </p:nvSpPr>
        <p:spPr/>
        <p:txBody>
          <a:bodyPr/>
          <a:lstStyle/>
          <a:p>
            <a:endParaRPr lang="en-US"/>
          </a:p>
        </p:txBody>
      </p:sp>
      <p:pic>
        <p:nvPicPr>
          <p:cNvPr id="26626" name="Picture 2" descr="I:\DAD LIFE\2012-10 (Oct)\clive toddler0005.jpg"/>
          <p:cNvPicPr>
            <a:picLocks noChangeAspect="1" noChangeArrowheads="1"/>
          </p:cNvPicPr>
          <p:nvPr/>
        </p:nvPicPr>
        <p:blipFill>
          <a:blip r:embed="rId3" cstate="print"/>
          <a:srcRect t="3175" b="1587"/>
          <a:stretch>
            <a:fillRect/>
          </a:stretch>
        </p:blipFill>
        <p:spPr bwMode="auto">
          <a:xfrm>
            <a:off x="0" y="0"/>
            <a:ext cx="9144000" cy="6154218"/>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Clive\Retirement 1.jpg"/>
          <p:cNvPicPr>
            <a:picLocks noChangeAspect="1" noChangeArrowheads="1"/>
          </p:cNvPicPr>
          <p:nvPr/>
        </p:nvPicPr>
        <p:blipFill>
          <a:blip r:embed="rId3" cstate="print"/>
          <a:srcRect/>
          <a:stretch>
            <a:fillRect/>
          </a:stretch>
        </p:blipFill>
        <p:spPr bwMode="auto">
          <a:xfrm>
            <a:off x="0" y="0"/>
            <a:ext cx="4882786"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Documents and Settings\Falkiner\Desktop\DAD\photol.JPG"/>
          <p:cNvPicPr>
            <a:picLocks noChangeAspect="1" noChangeArrowheads="1"/>
          </p:cNvPicPr>
          <p:nvPr/>
        </p:nvPicPr>
        <p:blipFill>
          <a:blip r:embed="rId3" cstate="print"/>
          <a:srcRect/>
          <a:stretch>
            <a:fillRect/>
          </a:stretch>
        </p:blipFill>
        <p:spPr bwMode="auto">
          <a:xfrm>
            <a:off x="0" y="0"/>
            <a:ext cx="5016716" cy="666936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1" name="Text Placeholder 10"/>
          <p:cNvSpPr>
            <a:spLocks noGrp="1"/>
          </p:cNvSpPr>
          <p:nvPr>
            <p:ph type="body" idx="2"/>
          </p:nvPr>
        </p:nvSpPr>
        <p:spPr/>
        <p:txBody>
          <a:bodyPr/>
          <a:lstStyle/>
          <a:p>
            <a:endParaRPr lang="en-US" dirty="0"/>
          </a:p>
        </p:txBody>
      </p:sp>
      <p:sp>
        <p:nvSpPr>
          <p:cNvPr id="10" name="Content Placeholder 9"/>
          <p:cNvSpPr>
            <a:spLocks noGrp="1"/>
          </p:cNvSpPr>
          <p:nvPr>
            <p:ph sz="half" idx="1"/>
          </p:nvPr>
        </p:nvSpPr>
        <p:spPr/>
        <p:txBody>
          <a:bodyPr/>
          <a:lstStyle/>
          <a:p>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0" y="0"/>
            <a:ext cx="5080206" cy="6858000"/>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 y="-1"/>
            <a:ext cx="2069455" cy="6858001"/>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44034" name="Picture 2" descr="G:\Clive\Retirement 101.jpg"/>
          <p:cNvPicPr>
            <a:picLocks noChangeAspect="1" noChangeArrowheads="1"/>
          </p:cNvPicPr>
          <p:nvPr/>
        </p:nvPicPr>
        <p:blipFill>
          <a:blip r:embed="rId3" cstate="print"/>
          <a:srcRect b="919"/>
          <a:stretch>
            <a:fillRect/>
          </a:stretch>
        </p:blipFill>
        <p:spPr bwMode="auto">
          <a:xfrm>
            <a:off x="0" y="0"/>
            <a:ext cx="9148516" cy="6165304"/>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pic>
        <p:nvPicPr>
          <p:cNvPr id="41986" name="Picture 2" descr="I:\DAD LIFE\2012-10 (Oct)\clive toddler0004.jpg"/>
          <p:cNvPicPr>
            <a:picLocks noChangeAspect="1" noChangeArrowheads="1"/>
          </p:cNvPicPr>
          <p:nvPr/>
        </p:nvPicPr>
        <p:blipFill>
          <a:blip r:embed="rId3" cstate="print"/>
          <a:srcRect t="2126"/>
          <a:stretch>
            <a:fillRect/>
          </a:stretch>
        </p:blipFill>
        <p:spPr bwMode="auto">
          <a:xfrm>
            <a:off x="0" y="0"/>
            <a:ext cx="9144000" cy="7013782"/>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54274" name="Picture 2" descr="G:\Clive\Family05.jpg"/>
          <p:cNvPicPr>
            <a:picLocks noChangeAspect="1" noChangeArrowheads="1"/>
          </p:cNvPicPr>
          <p:nvPr/>
        </p:nvPicPr>
        <p:blipFill>
          <a:blip r:embed="rId3" cstate="print"/>
          <a:srcRect/>
          <a:stretch>
            <a:fillRect/>
          </a:stretch>
        </p:blipFill>
        <p:spPr bwMode="auto">
          <a:xfrm>
            <a:off x="-1" y="0"/>
            <a:ext cx="9071099" cy="6021288"/>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pic>
        <p:nvPicPr>
          <p:cNvPr id="36866" name="Picture 2" descr="I:\DAD LIFE\2012-10 (Oct)\clive toddler0008.jpg"/>
          <p:cNvPicPr>
            <a:picLocks noChangeAspect="1" noChangeArrowheads="1"/>
          </p:cNvPicPr>
          <p:nvPr/>
        </p:nvPicPr>
        <p:blipFill>
          <a:blip r:embed="rId3" cstate="print"/>
          <a:srcRect/>
          <a:stretch>
            <a:fillRect/>
          </a:stretch>
        </p:blipFill>
        <p:spPr bwMode="auto">
          <a:xfrm>
            <a:off x="0" y="0"/>
            <a:ext cx="9144000" cy="6038944"/>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37890" name="Picture 2" descr="I:\DAD LIFE\2012-10 (Oct)\clive toddler0006.jpg"/>
          <p:cNvPicPr>
            <a:picLocks noChangeAspect="1" noChangeArrowheads="1"/>
          </p:cNvPicPr>
          <p:nvPr/>
        </p:nvPicPr>
        <p:blipFill>
          <a:blip r:embed="rId3" cstate="print"/>
          <a:srcRect t="1930" r="644" b="3491"/>
          <a:stretch>
            <a:fillRect/>
          </a:stretch>
        </p:blipFill>
        <p:spPr bwMode="auto">
          <a:xfrm>
            <a:off x="0" y="0"/>
            <a:ext cx="9144000" cy="597408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pic>
        <p:nvPicPr>
          <p:cNvPr id="55298" name="Picture 2" descr="G:\Clive\Family0501.tif"/>
          <p:cNvPicPr>
            <a:picLocks noChangeAspect="1" noChangeArrowheads="1"/>
          </p:cNvPicPr>
          <p:nvPr/>
        </p:nvPicPr>
        <p:blipFill>
          <a:blip r:embed="rId3" cstate="print"/>
          <a:srcRect/>
          <a:stretch>
            <a:fillRect/>
          </a:stretch>
        </p:blipFill>
        <p:spPr bwMode="auto">
          <a:xfrm>
            <a:off x="0" y="-1"/>
            <a:ext cx="9144000" cy="6203989"/>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pic>
        <p:nvPicPr>
          <p:cNvPr id="59394" name="Picture 2" descr="G:\Clive\Beach.jpg"/>
          <p:cNvPicPr>
            <a:picLocks noChangeAspect="1" noChangeArrowheads="1"/>
          </p:cNvPicPr>
          <p:nvPr/>
        </p:nvPicPr>
        <p:blipFill>
          <a:blip r:embed="rId3" cstate="print"/>
          <a:srcRect/>
          <a:stretch>
            <a:fillRect/>
          </a:stretch>
        </p:blipFill>
        <p:spPr bwMode="auto">
          <a:xfrm>
            <a:off x="0" y="0"/>
            <a:ext cx="9144000" cy="697763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DAD LIFE\2012-10 (Oct)\clive toddler0010.jpg"/>
          <p:cNvPicPr>
            <a:picLocks noChangeAspect="1" noChangeArrowheads="1"/>
          </p:cNvPicPr>
          <p:nvPr/>
        </p:nvPicPr>
        <p:blipFill>
          <a:blip r:embed="rId3" cstate="print"/>
          <a:srcRect/>
          <a:stretch>
            <a:fillRect/>
          </a:stretch>
        </p:blipFill>
        <p:spPr bwMode="auto">
          <a:xfrm>
            <a:off x="0" y="0"/>
            <a:ext cx="4644008" cy="6966012"/>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38914" name="Picture 2" descr="I:\DAD LIFE\2012-10 (Oct)\clive toddler0013.jpg"/>
          <p:cNvPicPr>
            <a:picLocks noChangeAspect="1" noChangeArrowheads="1"/>
          </p:cNvPicPr>
          <p:nvPr/>
        </p:nvPicPr>
        <p:blipFill>
          <a:blip r:embed="rId3" cstate="print"/>
          <a:srcRect b="1667"/>
          <a:stretch>
            <a:fillRect/>
          </a:stretch>
        </p:blipFill>
        <p:spPr bwMode="auto">
          <a:xfrm>
            <a:off x="0" y="0"/>
            <a:ext cx="9305764" cy="6165304"/>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3" name="Text Placeholder 12"/>
          <p:cNvSpPr>
            <a:spLocks noGrp="1"/>
          </p:cNvSpPr>
          <p:nvPr>
            <p:ph type="body" idx="2"/>
          </p:nvPr>
        </p:nvSpPr>
        <p:spPr/>
        <p:txBody>
          <a:bodyPr/>
          <a:lstStyle/>
          <a:p>
            <a:endParaRPr lang="en-US"/>
          </a:p>
        </p:txBody>
      </p:sp>
      <p:sp>
        <p:nvSpPr>
          <p:cNvPr id="12" name="Content Placeholder 11"/>
          <p:cNvSpPr>
            <a:spLocks noGrp="1"/>
          </p:cNvSpPr>
          <p:nvPr>
            <p:ph sz="half" idx="1"/>
          </p:nvPr>
        </p:nvSpPr>
        <p:spPr/>
        <p:txBody>
          <a:bodyPr/>
          <a:lstStyle/>
          <a:p>
            <a:endParaRPr lang="en-US"/>
          </a:p>
        </p:txBody>
      </p:sp>
      <p:pic>
        <p:nvPicPr>
          <p:cNvPr id="3074" name="Picture 2" descr="G:\Clive\Holding toy car.jpg"/>
          <p:cNvPicPr>
            <a:picLocks noChangeAspect="1" noChangeArrowheads="1"/>
          </p:cNvPicPr>
          <p:nvPr/>
        </p:nvPicPr>
        <p:blipFill>
          <a:blip r:embed="rId3" cstate="print"/>
          <a:srcRect l="11154" b="-1205"/>
          <a:stretch>
            <a:fillRect/>
          </a:stretch>
        </p:blipFill>
        <p:spPr bwMode="auto">
          <a:xfrm>
            <a:off x="0" y="-1"/>
            <a:ext cx="3995936" cy="7023319"/>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sp>
        <p:nvSpPr>
          <p:cNvPr id="13" name="Content Placeholder 12"/>
          <p:cNvSpPr>
            <a:spLocks noGrp="1"/>
          </p:cNvSpPr>
          <p:nvPr>
            <p:ph sz="half" idx="1"/>
          </p:nvPr>
        </p:nvSpPr>
        <p:spPr/>
        <p:txBody>
          <a:bodyPr/>
          <a:lstStyle/>
          <a:p>
            <a:endParaRPr lang="en-US"/>
          </a:p>
        </p:txBody>
      </p:sp>
      <p:pic>
        <p:nvPicPr>
          <p:cNvPr id="32770" name="Picture 2" descr="G:\Clive\Family0401.tif"/>
          <p:cNvPicPr>
            <a:picLocks noChangeAspect="1" noChangeArrowheads="1"/>
          </p:cNvPicPr>
          <p:nvPr/>
        </p:nvPicPr>
        <p:blipFill>
          <a:blip r:embed="rId3" cstate="print"/>
          <a:srcRect/>
          <a:stretch>
            <a:fillRect/>
          </a:stretch>
        </p:blipFill>
        <p:spPr bwMode="auto">
          <a:xfrm>
            <a:off x="0" y="0"/>
            <a:ext cx="9144000" cy="611384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6146" name="Picture 2"/>
          <p:cNvPicPr>
            <a:picLocks noChangeAspect="1" noChangeArrowheads="1"/>
          </p:cNvPicPr>
          <p:nvPr/>
        </p:nvPicPr>
        <p:blipFill>
          <a:blip r:embed="rId3" cstate="print"/>
          <a:srcRect/>
          <a:stretch>
            <a:fillRect/>
          </a:stretch>
        </p:blipFill>
        <p:spPr bwMode="auto">
          <a:xfrm>
            <a:off x="0" y="0"/>
            <a:ext cx="9144000" cy="6147586"/>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51202" name="Picture 2" descr="G:\Clive\Fun.jpg"/>
          <p:cNvPicPr>
            <a:picLocks noChangeAspect="1" noChangeArrowheads="1"/>
          </p:cNvPicPr>
          <p:nvPr/>
        </p:nvPicPr>
        <p:blipFill>
          <a:blip r:embed="rId3" cstate="print"/>
          <a:srcRect r="430" b="16129"/>
          <a:stretch>
            <a:fillRect/>
          </a:stretch>
        </p:blipFill>
        <p:spPr bwMode="auto">
          <a:xfrm>
            <a:off x="0" y="0"/>
            <a:ext cx="9144000" cy="5352954"/>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Documents and Settings\Falkiner\Desktop\DAD\2012-10 (Oct)\scan0001.jpg"/>
          <p:cNvPicPr>
            <a:picLocks noChangeAspect="1" noChangeArrowheads="1"/>
          </p:cNvPicPr>
          <p:nvPr/>
        </p:nvPicPr>
        <p:blipFill>
          <a:blip r:embed="rId3" cstate="print"/>
          <a:srcRect/>
          <a:stretch>
            <a:fillRect/>
          </a:stretch>
        </p:blipFill>
        <p:spPr bwMode="auto">
          <a:xfrm>
            <a:off x="0" y="0"/>
            <a:ext cx="8460432" cy="682968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53250" name="Picture 2" descr="G:\Clive\Fun01.jpg"/>
          <p:cNvPicPr>
            <a:picLocks noChangeAspect="1" noChangeArrowheads="1"/>
          </p:cNvPicPr>
          <p:nvPr/>
        </p:nvPicPr>
        <p:blipFill>
          <a:blip r:embed="rId3" cstate="print"/>
          <a:srcRect/>
          <a:stretch>
            <a:fillRect/>
          </a:stretch>
        </p:blipFill>
        <p:spPr bwMode="auto">
          <a:xfrm>
            <a:off x="0" y="0"/>
            <a:ext cx="9144000" cy="6152945"/>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62466" name="Picture 2" descr="G:\Clive\2 couples.jpg"/>
          <p:cNvPicPr>
            <a:picLocks noChangeAspect="1" noChangeArrowheads="1"/>
          </p:cNvPicPr>
          <p:nvPr/>
        </p:nvPicPr>
        <p:blipFill>
          <a:blip r:embed="rId3" cstate="print"/>
          <a:srcRect/>
          <a:stretch>
            <a:fillRect/>
          </a:stretch>
        </p:blipFill>
        <p:spPr bwMode="auto">
          <a:xfrm>
            <a:off x="0" y="-1"/>
            <a:ext cx="9144000" cy="6095999"/>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G:\Clive\Big Cat.jpg"/>
          <p:cNvPicPr>
            <a:picLocks noChangeAspect="1" noChangeArrowheads="1"/>
          </p:cNvPicPr>
          <p:nvPr/>
        </p:nvPicPr>
        <p:blipFill>
          <a:blip r:embed="rId3" cstate="print"/>
          <a:srcRect/>
          <a:stretch>
            <a:fillRect/>
          </a:stretch>
        </p:blipFill>
        <p:spPr bwMode="auto">
          <a:xfrm>
            <a:off x="0" y="0"/>
            <a:ext cx="4623554"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pic>
        <p:nvPicPr>
          <p:cNvPr id="60418" name="Picture 2" descr="G:\Clive\Beth Dave.jpg"/>
          <p:cNvPicPr>
            <a:picLocks noChangeAspect="1" noChangeArrowheads="1"/>
          </p:cNvPicPr>
          <p:nvPr/>
        </p:nvPicPr>
        <p:blipFill>
          <a:blip r:embed="rId3" cstate="print"/>
          <a:srcRect/>
          <a:stretch>
            <a:fillRect/>
          </a:stretch>
        </p:blipFill>
        <p:spPr bwMode="auto">
          <a:xfrm>
            <a:off x="0" y="0"/>
            <a:ext cx="9144000" cy="635581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sp>
        <p:nvSpPr>
          <p:cNvPr id="16" name="Text Placeholder 15"/>
          <p:cNvSpPr>
            <a:spLocks noGrp="1"/>
          </p:cNvSpPr>
          <p:nvPr>
            <p:ph type="body" idx="2"/>
          </p:nvPr>
        </p:nvSpPr>
        <p:spPr/>
        <p:txBody>
          <a:bodyPr/>
          <a:lstStyle/>
          <a:p>
            <a:endParaRPr lang="en-US"/>
          </a:p>
        </p:txBody>
      </p:sp>
      <p:pic>
        <p:nvPicPr>
          <p:cNvPr id="33795" name="Picture 3" descr="G:\Clive\music01.tif"/>
          <p:cNvPicPr>
            <a:picLocks noChangeAspect="1" noChangeArrowheads="1"/>
          </p:cNvPicPr>
          <p:nvPr/>
        </p:nvPicPr>
        <p:blipFill>
          <a:blip r:embed="rId3" cstate="print"/>
          <a:srcRect r="24236"/>
          <a:stretch>
            <a:fillRect/>
          </a:stretch>
        </p:blipFill>
        <p:spPr bwMode="auto">
          <a:xfrm>
            <a:off x="-1" y="0"/>
            <a:ext cx="3068461" cy="6165304"/>
          </a:xfrm>
          <a:prstGeom prst="rect">
            <a:avLst/>
          </a:prstGeom>
          <a:noFill/>
        </p:spPr>
      </p:pic>
      <p:pic>
        <p:nvPicPr>
          <p:cNvPr id="33796" name="Picture 4" descr="G:\Clive\music02.tif"/>
          <p:cNvPicPr>
            <a:picLocks noChangeAspect="1" noChangeArrowheads="1"/>
          </p:cNvPicPr>
          <p:nvPr/>
        </p:nvPicPr>
        <p:blipFill>
          <a:blip r:embed="rId4" cstate="print"/>
          <a:srcRect/>
          <a:stretch>
            <a:fillRect/>
          </a:stretch>
        </p:blipFill>
        <p:spPr bwMode="auto">
          <a:xfrm>
            <a:off x="3131840" y="0"/>
            <a:ext cx="6012160" cy="383958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Clive\Family04.tif"/>
          <p:cNvPicPr>
            <a:picLocks noChangeAspect="1" noChangeArrowheads="1"/>
          </p:cNvPicPr>
          <p:nvPr/>
        </p:nvPicPr>
        <p:blipFill>
          <a:blip r:embed="rId3" cstate="print"/>
          <a:srcRect l="1852" r="3704" b="1402"/>
          <a:stretch>
            <a:fillRect/>
          </a:stretch>
        </p:blipFill>
        <p:spPr bwMode="auto">
          <a:xfrm>
            <a:off x="0" y="0"/>
            <a:ext cx="4265342"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13" name="Text Placeholder 12"/>
          <p:cNvSpPr>
            <a:spLocks noGrp="1"/>
          </p:cNvSpPr>
          <p:nvPr>
            <p:ph type="body" idx="2"/>
          </p:nvPr>
        </p:nvSpPr>
        <p:spPr/>
        <p:txBody>
          <a:bodyPr/>
          <a:lstStyle/>
          <a:p>
            <a:endParaRPr lang="en-US"/>
          </a:p>
        </p:txBody>
      </p:sp>
      <p:pic>
        <p:nvPicPr>
          <p:cNvPr id="5123" name="Picture 3"/>
          <p:cNvPicPr>
            <a:picLocks noChangeAspect="1" noChangeArrowheads="1"/>
          </p:cNvPicPr>
          <p:nvPr/>
        </p:nvPicPr>
        <p:blipFill>
          <a:blip r:embed="rId3" cstate="print"/>
          <a:srcRect/>
          <a:stretch>
            <a:fillRect/>
          </a:stretch>
        </p:blipFill>
        <p:spPr bwMode="auto">
          <a:xfrm>
            <a:off x="0" y="0"/>
            <a:ext cx="9127665" cy="5733256"/>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Clive\pram.jpg"/>
          <p:cNvPicPr>
            <a:picLocks noChangeAspect="1" noChangeArrowheads="1"/>
          </p:cNvPicPr>
          <p:nvPr/>
        </p:nvPicPr>
        <p:blipFill>
          <a:blip r:embed="rId3" cstate="print"/>
          <a:srcRect/>
          <a:stretch>
            <a:fillRect/>
          </a:stretch>
        </p:blipFill>
        <p:spPr bwMode="auto">
          <a:xfrm>
            <a:off x="0" y="0"/>
            <a:ext cx="4644008" cy="693047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pic>
        <p:nvPicPr>
          <p:cNvPr id="34818" name="Picture 2" descr="G:\Clive\Motorbike.jpg"/>
          <p:cNvPicPr>
            <a:picLocks noChangeAspect="1" noChangeArrowheads="1"/>
          </p:cNvPicPr>
          <p:nvPr/>
        </p:nvPicPr>
        <p:blipFill>
          <a:blip r:embed="rId3" cstate="print"/>
          <a:srcRect/>
          <a:stretch>
            <a:fillRect/>
          </a:stretch>
        </p:blipFill>
        <p:spPr bwMode="auto">
          <a:xfrm>
            <a:off x="0" y="0"/>
            <a:ext cx="9172104" cy="573325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idx="2"/>
          </p:nvPr>
        </p:nvSpPr>
        <p:spPr/>
        <p:txBody>
          <a:bodyPr/>
          <a:lstStyle/>
          <a:p>
            <a:endParaRPr lang="en-US"/>
          </a:p>
        </p:txBody>
      </p:sp>
      <p:pic>
        <p:nvPicPr>
          <p:cNvPr id="28674" name="Picture 2" descr="G:\Clive\Dave Zach Clive.jpg"/>
          <p:cNvPicPr>
            <a:picLocks noChangeAspect="1" noChangeArrowheads="1"/>
          </p:cNvPicPr>
          <p:nvPr/>
        </p:nvPicPr>
        <p:blipFill>
          <a:blip r:embed="rId3" cstate="print"/>
          <a:srcRect/>
          <a:stretch>
            <a:fillRect/>
          </a:stretch>
        </p:blipFill>
        <p:spPr bwMode="auto">
          <a:xfrm>
            <a:off x="0" y="-1"/>
            <a:ext cx="9144000" cy="6096001"/>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dirty="0"/>
          </a:p>
        </p:txBody>
      </p:sp>
      <p:pic>
        <p:nvPicPr>
          <p:cNvPr id="66562" name="Picture 2" descr="C:\Documents and Settings\Falkiner\Desktop\DAD\photowl (51).JPG"/>
          <p:cNvPicPr>
            <a:picLocks noChangeAspect="1" noChangeArrowheads="1"/>
          </p:cNvPicPr>
          <p:nvPr/>
        </p:nvPicPr>
        <p:blipFill>
          <a:blip r:embed="rId3" cstate="print"/>
          <a:srcRect b="3474"/>
          <a:stretch>
            <a:fillRect/>
          </a:stretch>
        </p:blipFill>
        <p:spPr bwMode="auto">
          <a:xfrm>
            <a:off x="0" y="0"/>
            <a:ext cx="9144000" cy="6592185"/>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pic>
        <p:nvPicPr>
          <p:cNvPr id="67586" name="Picture 2" descr="C:\Documents and Settings\Falkiner\Desktop\DAD\photo wl(50).JPG"/>
          <p:cNvPicPr>
            <a:picLocks noChangeAspect="1" noChangeArrowheads="1"/>
          </p:cNvPicPr>
          <p:nvPr/>
        </p:nvPicPr>
        <p:blipFill>
          <a:blip r:embed="rId3" cstate="print"/>
          <a:srcRect/>
          <a:stretch>
            <a:fillRect/>
          </a:stretch>
        </p:blipFill>
        <p:spPr bwMode="auto">
          <a:xfrm>
            <a:off x="0" y="0"/>
            <a:ext cx="9144000" cy="6829427"/>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G:\Clive\Red Sail2.jpg"/>
          <p:cNvPicPr>
            <a:picLocks noChangeAspect="1" noChangeArrowheads="1"/>
          </p:cNvPicPr>
          <p:nvPr/>
        </p:nvPicPr>
        <p:blipFill>
          <a:blip r:embed="rId3" cstate="print"/>
          <a:srcRect/>
          <a:stretch>
            <a:fillRect/>
          </a:stretch>
        </p:blipFill>
        <p:spPr bwMode="auto">
          <a:xfrm>
            <a:off x="-1" y="0"/>
            <a:ext cx="3850359"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Clive\Red sail1.jpg"/>
          <p:cNvPicPr>
            <a:picLocks noChangeAspect="1" noChangeArrowheads="1"/>
          </p:cNvPicPr>
          <p:nvPr/>
        </p:nvPicPr>
        <p:blipFill>
          <a:blip r:embed="rId3" cstate="print"/>
          <a:srcRect/>
          <a:stretch>
            <a:fillRect/>
          </a:stretch>
        </p:blipFill>
        <p:spPr bwMode="auto">
          <a:xfrm>
            <a:off x="179512" y="-531440"/>
            <a:ext cx="3456383" cy="6378305"/>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G:\Clive\Nan Clive formal.jpg"/>
          <p:cNvPicPr>
            <a:picLocks noChangeAspect="1" noChangeArrowheads="1"/>
          </p:cNvPicPr>
          <p:nvPr/>
        </p:nvPicPr>
        <p:blipFill>
          <a:blip r:embed="rId3" cstate="print"/>
          <a:srcRect l="1324"/>
          <a:stretch>
            <a:fillRect/>
          </a:stretch>
        </p:blipFill>
        <p:spPr bwMode="auto">
          <a:xfrm>
            <a:off x="323528" y="260648"/>
            <a:ext cx="6463802" cy="4392488"/>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Clive\Clive2000.jpg"/>
          <p:cNvPicPr>
            <a:picLocks noChangeAspect="1" noChangeArrowheads="1"/>
          </p:cNvPicPr>
          <p:nvPr/>
        </p:nvPicPr>
        <p:blipFill>
          <a:blip r:embed="rId3" cstate="print"/>
          <a:srcRect/>
          <a:stretch>
            <a:fillRect/>
          </a:stretch>
        </p:blipFill>
        <p:spPr bwMode="auto">
          <a:xfrm>
            <a:off x="323528" y="260648"/>
            <a:ext cx="3456384" cy="512676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pic>
        <p:nvPicPr>
          <p:cNvPr id="52226" name="Picture 2" descr="G:\Clive\family6.jpg"/>
          <p:cNvPicPr>
            <a:picLocks noChangeAspect="1" noChangeArrowheads="1"/>
          </p:cNvPicPr>
          <p:nvPr/>
        </p:nvPicPr>
        <p:blipFill>
          <a:blip r:embed="rId3" cstate="print"/>
          <a:srcRect r="840"/>
          <a:stretch>
            <a:fillRect/>
          </a:stretch>
        </p:blipFill>
        <p:spPr bwMode="auto">
          <a:xfrm>
            <a:off x="323528" y="260648"/>
            <a:ext cx="8496944" cy="446517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Clive\Very cool.jpg"/>
          <p:cNvPicPr>
            <a:picLocks noChangeAspect="1" noChangeArrowheads="1"/>
          </p:cNvPicPr>
          <p:nvPr/>
        </p:nvPicPr>
        <p:blipFill>
          <a:blip r:embed="rId3" cstate="print"/>
          <a:srcRect/>
          <a:stretch>
            <a:fillRect/>
          </a:stretch>
        </p:blipFill>
        <p:spPr bwMode="auto">
          <a:xfrm>
            <a:off x="0" y="0"/>
            <a:ext cx="4994735"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dirty="0"/>
          </a:p>
        </p:txBody>
      </p:sp>
      <p:pic>
        <p:nvPicPr>
          <p:cNvPr id="2053" name="Picture 5" descr="C:\Documents and Settings\Falkiner\My Documents\My Pictures\DAD LIFE\Dad amalgamating all pics\DSCF009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78850" name="Picture 2" descr="C:\Documents and Settings\Falkiner\Desktop\DAD LIFE\05 03 26 Dad's 80th birthday\DSCF0078---.JPG"/>
          <p:cNvPicPr>
            <a:picLocks noChangeAspect="1" noChangeArrowheads="1"/>
          </p:cNvPicPr>
          <p:nvPr/>
        </p:nvPicPr>
        <p:blipFill>
          <a:blip r:embed="rId3" cstate="print"/>
          <a:srcRect/>
          <a:stretch>
            <a:fillRect/>
          </a:stretch>
        </p:blipFill>
        <p:spPr bwMode="auto">
          <a:xfrm>
            <a:off x="0" y="0"/>
            <a:ext cx="9143998" cy="6858000"/>
          </a:xfrm>
          <a:prstGeom prst="rect">
            <a:avLst/>
          </a:prstGeom>
          <a:noFill/>
        </p:spPr>
      </p:pic>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77826" name="Picture 2" descr="C:\Documents and Settings\Falkiner\Desktop\DAD LIFE\05 03 26 Dad's 80th birthday\DSCF0309-dad 80.JPG"/>
          <p:cNvPicPr>
            <a:picLocks noChangeAspect="1" noChangeArrowheads="1"/>
          </p:cNvPicPr>
          <p:nvPr/>
        </p:nvPicPr>
        <p:blipFill>
          <a:blip r:embed="rId3" cstate="print"/>
          <a:srcRect/>
          <a:stretch>
            <a:fillRect/>
          </a:stretch>
        </p:blipFill>
        <p:spPr bwMode="auto">
          <a:xfrm>
            <a:off x="0" y="-1"/>
            <a:ext cx="9144000" cy="6523387"/>
          </a:xfrm>
          <a:prstGeom prst="rect">
            <a:avLst/>
          </a:prstGeom>
          <a:noFill/>
        </p:spPr>
      </p:pic>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sp>
        <p:nvSpPr>
          <p:cNvPr id="13" name="Content Placeholder 12"/>
          <p:cNvSpPr>
            <a:spLocks noGrp="1"/>
          </p:cNvSpPr>
          <p:nvPr>
            <p:ph sz="half" idx="1"/>
          </p:nvPr>
        </p:nvSpPr>
        <p:spPr/>
        <p:txBody>
          <a:bodyPr/>
          <a:lstStyle/>
          <a:p>
            <a:endParaRPr lang="en-US"/>
          </a:p>
        </p:txBody>
      </p:sp>
      <p:pic>
        <p:nvPicPr>
          <p:cNvPr id="31746" name="Picture 2" descr="G:\Clive\Dad eyes partly shut - Zach Mum.jpg"/>
          <p:cNvPicPr>
            <a:picLocks noChangeAspect="1" noChangeArrowheads="1"/>
          </p:cNvPicPr>
          <p:nvPr/>
        </p:nvPicPr>
        <p:blipFill>
          <a:blip r:embed="rId3" cstate="print"/>
          <a:srcRect/>
          <a:stretch>
            <a:fillRect/>
          </a:stretch>
        </p:blipFill>
        <p:spPr bwMode="auto">
          <a:xfrm>
            <a:off x="0" y="0"/>
            <a:ext cx="9149379"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pic>
        <p:nvPicPr>
          <p:cNvPr id="63490" name="Picture 2" descr="G:\Clive\Dad smiling - nice one.jpg"/>
          <p:cNvPicPr>
            <a:picLocks noChangeAspect="1" noChangeArrowheads="1"/>
          </p:cNvPicPr>
          <p:nvPr/>
        </p:nvPicPr>
        <p:blipFill>
          <a:blip r:embed="rId3" cstate="print"/>
          <a:srcRect/>
          <a:stretch>
            <a:fillRect/>
          </a:stretch>
        </p:blipFill>
        <p:spPr bwMode="auto">
          <a:xfrm>
            <a:off x="0" y="0"/>
            <a:ext cx="9144000" cy="685397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7170" name="Picture 2" descr="C:\Documents and Settings\Falkiner\My Documents\My Pictures\DAD LIFE\Amalgamated - reduced\04 07 25 Trish 02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3074" name="Picture 2" descr="C:\Documents and Settings\Falkiner\Desktop\DAD LIFE\04 07 25 Trish 063.jpg"/>
          <p:cNvPicPr>
            <a:picLocks noChangeAspect="1" noChangeArrowheads="1"/>
          </p:cNvPicPr>
          <p:nvPr/>
        </p:nvPicPr>
        <p:blipFill>
          <a:blip r:embed="rId3" cstate="print"/>
          <a:srcRect/>
          <a:stretch>
            <a:fillRect/>
          </a:stretch>
        </p:blipFill>
        <p:spPr bwMode="auto">
          <a:xfrm>
            <a:off x="-2124744" y="476672"/>
            <a:ext cx="9144000" cy="6858001"/>
          </a:xfrm>
          <a:prstGeom prst="rect">
            <a:avLst/>
          </a:prstGeom>
          <a:noFill/>
        </p:spPr>
      </p:pic>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0" y="0"/>
            <a:ext cx="9558764" cy="7141034"/>
          </a:xfrm>
          <a:prstGeom prst="rect">
            <a:avLst/>
          </a:prstGeom>
          <a:noFill/>
          <a:ln w="9525">
            <a:noFill/>
            <a:miter lim="800000"/>
            <a:headEnd/>
            <a:tailEnd/>
          </a:ln>
          <a:effectLst/>
        </p:spPr>
      </p:pic>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a:p>
        </p:txBody>
      </p:sp>
      <p:pic>
        <p:nvPicPr>
          <p:cNvPr id="1026" name="Picture 2" descr="C:\Documents and Settings\Falkiner\My Documents\My Pictures\DAD LIFE\04 05 16 family &amp; Patons &amp; volleyball 04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dirty="0"/>
          </a:p>
        </p:txBody>
      </p:sp>
      <p:pic>
        <p:nvPicPr>
          <p:cNvPr id="6" name="Picture 2" descr="C:\Documents and Settings\Falkiner\Desktop\DAD LIFE\62955.jpg"/>
          <p:cNvPicPr>
            <a:picLocks noChangeAspect="1" noChangeArrowheads="1"/>
          </p:cNvPicPr>
          <p:nvPr/>
        </p:nvPicPr>
        <p:blipFill>
          <a:blip r:embed="rId3" cstate="print"/>
          <a:srcRect l="4703" t="6271" r="-349" b="-1917"/>
          <a:stretch>
            <a:fillRect/>
          </a:stretch>
        </p:blipFill>
        <p:spPr bwMode="auto">
          <a:xfrm>
            <a:off x="0" y="-1"/>
            <a:ext cx="9144000" cy="6858001"/>
          </a:xfrm>
          <a:prstGeom prst="rect">
            <a:avLst/>
          </a:prstGeom>
          <a:noFill/>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Clive\RAAF port 1.jpg"/>
          <p:cNvPicPr>
            <a:picLocks noChangeAspect="1" noChangeArrowheads="1"/>
          </p:cNvPicPr>
          <p:nvPr/>
        </p:nvPicPr>
        <p:blipFill>
          <a:blip r:embed="rId3" cstate="print"/>
          <a:srcRect/>
          <a:stretch>
            <a:fillRect/>
          </a:stretch>
        </p:blipFill>
        <p:spPr bwMode="auto">
          <a:xfrm>
            <a:off x="0" y="0"/>
            <a:ext cx="4788024" cy="6889944"/>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Falkiner\Desktop\DAD LIFE\04 12 23-25 DSCF0054.JPG"/>
          <p:cNvPicPr>
            <a:picLocks noChangeAspect="1" noChangeArrowheads="1"/>
          </p:cNvPicPr>
          <p:nvPr/>
        </p:nvPicPr>
        <p:blipFill>
          <a:blip r:embed="rId3" cstate="print"/>
          <a:srcRect t="10849"/>
          <a:stretch>
            <a:fillRect/>
          </a:stretch>
        </p:blipFill>
        <p:spPr bwMode="auto">
          <a:xfrm>
            <a:off x="0" y="0"/>
            <a:ext cx="5769383"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srcRect/>
          <a:stretch>
            <a:fillRect/>
          </a:stretch>
        </p:blipFill>
        <p:spPr bwMode="auto">
          <a:xfrm>
            <a:off x="0" y="0"/>
            <a:ext cx="5143500" cy="6858000"/>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0"/>
            <a:ext cx="5143500" cy="6858000"/>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pic>
        <p:nvPicPr>
          <p:cNvPr id="5122" name="Picture 2" descr="C:\Documents and Settings\Falkiner\Desktop\DAD LIFE\05 06 13 DSCF0013 Everyone 15cm_350.jpg"/>
          <p:cNvPicPr>
            <a:picLocks noChangeAspect="1" noChangeArrowheads="1"/>
          </p:cNvPicPr>
          <p:nvPr/>
        </p:nvPicPr>
        <p:blipFill>
          <a:blip r:embed="rId3" cstate="print"/>
          <a:srcRect/>
          <a:stretch>
            <a:fillRect/>
          </a:stretch>
        </p:blipFill>
        <p:spPr bwMode="auto">
          <a:xfrm>
            <a:off x="0" y="0"/>
            <a:ext cx="9144000" cy="6858669"/>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G:\Clive\N&amp;C.jpg"/>
          <p:cNvPicPr>
            <a:picLocks noChangeAspect="1" noChangeArrowheads="1"/>
          </p:cNvPicPr>
          <p:nvPr/>
        </p:nvPicPr>
        <p:blipFill>
          <a:blip r:embed="rId3" cstate="print"/>
          <a:srcRect/>
          <a:stretch>
            <a:fillRect/>
          </a:stretch>
        </p:blipFill>
        <p:spPr bwMode="auto">
          <a:xfrm>
            <a:off x="0" y="0"/>
            <a:ext cx="4411340" cy="6858000"/>
          </a:xfrm>
          <a:prstGeom prst="rect">
            <a:avLst/>
          </a:prstGeom>
          <a:noFill/>
        </p:spPr>
      </p:pic>
    </p:spTree>
  </p:cSld>
  <p:clrMapOvr>
    <a:masterClrMapping/>
  </p:clrMapOvr>
  <p:transition spd="med" advClick="0" advTm="4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2"/>
          </p:nvPr>
        </p:nvSpPr>
        <p:spPr/>
        <p:txBody>
          <a:bodyPr/>
          <a:lstStyle/>
          <a:p>
            <a:endParaRPr lang="en-US"/>
          </a:p>
        </p:txBody>
      </p:sp>
      <p:sp>
        <p:nvSpPr>
          <p:cNvPr id="6" name="Title 5"/>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3" cstate="print"/>
          <a:srcRect/>
          <a:stretch>
            <a:fillRect/>
          </a:stretch>
        </p:blipFill>
        <p:spPr bwMode="auto">
          <a:xfrm>
            <a:off x="0" y="0"/>
            <a:ext cx="9144000" cy="6194583"/>
          </a:xfrm>
          <a:prstGeom prst="rect">
            <a:avLst/>
          </a:prstGeom>
          <a:noFill/>
          <a:ln w="9525">
            <a:noFill/>
            <a:miter lim="800000"/>
            <a:headEnd/>
            <a:tailEnd/>
          </a:ln>
          <a:effectLst/>
        </p:spPr>
      </p:pic>
    </p:spTree>
  </p:cSld>
  <p:clrMapOvr>
    <a:masterClrMapping/>
  </p:clrMapOvr>
  <p:transition spd="med" advClick="0" advTm="400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2"/>
          </p:nvPr>
        </p:nvSpPr>
        <p:spPr/>
        <p:txBody>
          <a:bodyPr/>
          <a:lstStyle/>
          <a:p>
            <a:endParaRPr lang="en-US"/>
          </a:p>
        </p:txBody>
      </p:sp>
      <p:sp>
        <p:nvSpPr>
          <p:cNvPr id="10" name="Content Placeholder 9"/>
          <p:cNvSpPr>
            <a:spLocks noGrp="1"/>
          </p:cNvSpPr>
          <p:nvPr>
            <p:ph sz="half" idx="1"/>
          </p:nvPr>
        </p:nvSpPr>
        <p:spPr/>
        <p:txBody>
          <a:bodyPr/>
          <a:lstStyle/>
          <a:p>
            <a:endParaRPr lang="en-US" dirty="0"/>
          </a:p>
        </p:txBody>
      </p:sp>
      <p:sp>
        <p:nvSpPr>
          <p:cNvPr id="6" name="Title 5"/>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3" cstate="print"/>
          <a:srcRect/>
          <a:stretch>
            <a:fillRect/>
          </a:stretch>
        </p:blipFill>
        <p:spPr bwMode="auto">
          <a:xfrm>
            <a:off x="0" y="0"/>
            <a:ext cx="9168562" cy="6165304"/>
          </a:xfrm>
          <a:prstGeom prst="rect">
            <a:avLst/>
          </a:prstGeom>
          <a:noFill/>
          <a:ln w="9525">
            <a:noFill/>
            <a:miter lim="800000"/>
            <a:headEnd/>
            <a:tailEnd/>
          </a:ln>
          <a:effectLst/>
        </p:spPr>
      </p:pic>
    </p:spTree>
  </p:cSld>
  <p:clrMapOvr>
    <a:masterClrMapping/>
  </p:clrMapOvr>
  <p:transition spd="med" advClick="0" advTm="400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G:\Clive\Group1.jpg"/>
          <p:cNvPicPr>
            <a:picLocks noChangeAspect="1" noChangeArrowheads="1"/>
          </p:cNvPicPr>
          <p:nvPr/>
        </p:nvPicPr>
        <p:blipFill>
          <a:blip r:embed="rId3" cstate="print"/>
          <a:srcRect/>
          <a:stretch>
            <a:fillRect/>
          </a:stretch>
        </p:blipFill>
        <p:spPr bwMode="auto">
          <a:xfrm>
            <a:off x="0" y="0"/>
            <a:ext cx="9144000" cy="604731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Clive\N&amp;C1.jpg"/>
          <p:cNvPicPr>
            <a:picLocks noChangeAspect="1" noChangeArrowheads="1"/>
          </p:cNvPicPr>
          <p:nvPr/>
        </p:nvPicPr>
        <p:blipFill>
          <a:blip r:embed="rId3" cstate="print"/>
          <a:srcRect/>
          <a:stretch>
            <a:fillRect/>
          </a:stretch>
        </p:blipFill>
        <p:spPr bwMode="auto">
          <a:xfrm>
            <a:off x="0" y="0"/>
            <a:ext cx="4627332"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pic>
        <p:nvPicPr>
          <p:cNvPr id="43010" name="Picture 2" descr="G:\Clive\under wing close1.jpg"/>
          <p:cNvPicPr>
            <a:picLocks noChangeAspect="1" noChangeArrowheads="1"/>
          </p:cNvPicPr>
          <p:nvPr/>
        </p:nvPicPr>
        <p:blipFill>
          <a:blip r:embed="rId3" cstate="print"/>
          <a:srcRect/>
          <a:stretch>
            <a:fillRect/>
          </a:stretch>
        </p:blipFill>
        <p:spPr bwMode="auto">
          <a:xfrm>
            <a:off x="0" y="0"/>
            <a:ext cx="9435984" cy="573325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Clive\Port 2.jpg"/>
          <p:cNvPicPr>
            <a:picLocks noChangeAspect="1" noChangeArrowheads="1"/>
          </p:cNvPicPr>
          <p:nvPr/>
        </p:nvPicPr>
        <p:blipFill>
          <a:blip r:embed="rId3" cstate="print"/>
          <a:srcRect/>
          <a:stretch>
            <a:fillRect/>
          </a:stretch>
        </p:blipFill>
        <p:spPr bwMode="auto">
          <a:xfrm>
            <a:off x="0" y="0"/>
            <a:ext cx="5126963"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sp>
        <p:nvSpPr>
          <p:cNvPr id="13" name="Content Placeholder 12"/>
          <p:cNvSpPr>
            <a:spLocks noGrp="1"/>
          </p:cNvSpPr>
          <p:nvPr>
            <p:ph sz="half" idx="1"/>
          </p:nvPr>
        </p:nvSpPr>
        <p:spPr/>
        <p:txBody>
          <a:bodyPr/>
          <a:lstStyle/>
          <a:p>
            <a:endParaRPr lang="en-US"/>
          </a:p>
        </p:txBody>
      </p:sp>
      <p:pic>
        <p:nvPicPr>
          <p:cNvPr id="1026" name="Picture 2" descr="C:\Documents and Settings\Falkiner\My Documents\My Pictures\DAD LIFE\Amalgamated - reduced\DSCF006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Text Placeholder 7"/>
          <p:cNvSpPr>
            <a:spLocks noGrp="1"/>
          </p:cNvSpPr>
          <p:nvPr>
            <p:ph type="body" idx="2"/>
          </p:nvPr>
        </p:nvSpPr>
        <p:spPr/>
        <p:txBody>
          <a:bodyPr/>
          <a:lstStyle/>
          <a:p>
            <a:endParaRPr lang="en-US"/>
          </a:p>
        </p:txBody>
      </p:sp>
      <p:sp>
        <p:nvSpPr>
          <p:cNvPr id="7" name="Content Placeholder 6"/>
          <p:cNvSpPr>
            <a:spLocks noGrp="1"/>
          </p:cNvSpPr>
          <p:nvPr>
            <p:ph sz="half" idx="1"/>
          </p:nvPr>
        </p:nvSpPr>
        <p:spPr/>
        <p:txBody>
          <a:bodyPr/>
          <a:lstStyle/>
          <a:p>
            <a:endParaRPr lang="en-US"/>
          </a:p>
        </p:txBody>
      </p:sp>
      <p:pic>
        <p:nvPicPr>
          <p:cNvPr id="75778" name="Picture 2"/>
          <p:cNvPicPr>
            <a:picLocks noChangeAspect="1" noChangeArrowheads="1"/>
          </p:cNvPicPr>
          <p:nvPr/>
        </p:nvPicPr>
        <p:blipFill>
          <a:blip r:embed="rId3" cstate="print"/>
          <a:srcRect/>
          <a:stretch>
            <a:fillRect/>
          </a:stretch>
        </p:blipFill>
        <p:spPr bwMode="auto">
          <a:xfrm>
            <a:off x="0" y="0"/>
            <a:ext cx="9144000" cy="6437354"/>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pic>
        <p:nvPicPr>
          <p:cNvPr id="68610" name="Picture 2" descr="C:\Documents and Settings\Falkiner\Desktop\DAD\170207 27 wl.jpg"/>
          <p:cNvPicPr>
            <a:picLocks noChangeAspect="1" noChangeArrowheads="1"/>
          </p:cNvPicPr>
          <p:nvPr/>
        </p:nvPicPr>
        <p:blipFill>
          <a:blip r:embed="rId3" cstate="print"/>
          <a:srcRect/>
          <a:stretch>
            <a:fillRect/>
          </a:stretch>
        </p:blipFill>
        <p:spPr bwMode="auto">
          <a:xfrm>
            <a:off x="0" y="0"/>
            <a:ext cx="9135484" cy="6093296"/>
          </a:xfrm>
          <a:prstGeom prst="rect">
            <a:avLst/>
          </a:prstGeom>
          <a:noFill/>
        </p:spPr>
      </p:pic>
    </p:spTree>
  </p:cSld>
  <p:clrMapOvr>
    <a:masterClrMapping/>
  </p:clrMapOvr>
  <p:transition spd="slow" advClick="0" advTm="500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pic>
        <p:nvPicPr>
          <p:cNvPr id="69634" name="Picture 2" descr="C:\Documents and Settings\Falkiner\Desktop\DAD\170207 36wl.jpg"/>
          <p:cNvPicPr>
            <a:picLocks noChangeAspect="1" noChangeArrowheads="1"/>
          </p:cNvPicPr>
          <p:nvPr/>
        </p:nvPicPr>
        <p:blipFill>
          <a:blip r:embed="rId3" cstate="print"/>
          <a:srcRect/>
          <a:stretch>
            <a:fillRect/>
          </a:stretch>
        </p:blipFill>
        <p:spPr bwMode="auto">
          <a:xfrm>
            <a:off x="0" y="0"/>
            <a:ext cx="9144000" cy="609897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sp>
        <p:nvSpPr>
          <p:cNvPr id="13" name="Content Placeholder 12"/>
          <p:cNvSpPr>
            <a:spLocks noGrp="1"/>
          </p:cNvSpPr>
          <p:nvPr>
            <p:ph sz="half" idx="1"/>
          </p:nvPr>
        </p:nvSpPr>
        <p:spPr/>
        <p:txBody>
          <a:bodyPr/>
          <a:lstStyle/>
          <a:p>
            <a:endParaRPr lang="en-US"/>
          </a:p>
        </p:txBody>
      </p:sp>
      <p:pic>
        <p:nvPicPr>
          <p:cNvPr id="12291" name="Picture 3"/>
          <p:cNvPicPr>
            <a:picLocks noChangeAspect="1" noChangeArrowheads="1"/>
          </p:cNvPicPr>
          <p:nvPr/>
        </p:nvPicPr>
        <p:blipFill>
          <a:blip r:embed="rId3" cstate="print"/>
          <a:srcRect l="9051"/>
          <a:stretch>
            <a:fillRect/>
          </a:stretch>
        </p:blipFill>
        <p:spPr bwMode="auto">
          <a:xfrm>
            <a:off x="0" y="0"/>
            <a:ext cx="9131130" cy="6669360"/>
          </a:xfrm>
          <a:prstGeom prst="rect">
            <a:avLst/>
          </a:prstGeom>
          <a:noFill/>
          <a:ln w="9525">
            <a:noFill/>
            <a:miter lim="800000"/>
            <a:headEnd/>
            <a:tailEnd/>
          </a:ln>
          <a:effectLst/>
        </p:spPr>
      </p:pic>
    </p:spTree>
  </p:cSld>
  <p:clrMapOvr>
    <a:masterClrMapping/>
  </p:clrMapOvr>
  <p:transition spd="slow" advClick="0" advTm="500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0" y="0"/>
            <a:ext cx="3641828" cy="6858000"/>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Clive\08 11 20 a 054.jpg"/>
          <p:cNvPicPr>
            <a:picLocks noChangeAspect="1" noChangeArrowheads="1"/>
          </p:cNvPicPr>
          <p:nvPr/>
        </p:nvPicPr>
        <p:blipFill>
          <a:blip r:embed="rId3" cstate="print"/>
          <a:srcRect/>
          <a:stretch>
            <a:fillRect/>
          </a:stretch>
        </p:blipFill>
        <p:spPr bwMode="auto">
          <a:xfrm>
            <a:off x="323528" y="260648"/>
            <a:ext cx="6722055" cy="4464496"/>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Falkiner\My Documents\My Pictures\DAD LIFE\family 08-12-25.jpg"/>
          <p:cNvPicPr>
            <a:picLocks noChangeAspect="1" noChangeArrowheads="1"/>
          </p:cNvPicPr>
          <p:nvPr/>
        </p:nvPicPr>
        <p:blipFill>
          <a:blip r:embed="rId3" cstate="print"/>
          <a:srcRect/>
          <a:stretch>
            <a:fillRect/>
          </a:stretch>
        </p:blipFill>
        <p:spPr bwMode="auto">
          <a:xfrm>
            <a:off x="0" y="0"/>
            <a:ext cx="7651800"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12"/>
            <a:ext cx="9144000" cy="607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8078161"/>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31440"/>
            <a:ext cx="4908754" cy="738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619196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Clive\2 on road.jpg"/>
          <p:cNvPicPr>
            <a:picLocks noChangeAspect="1" noChangeArrowheads="1"/>
          </p:cNvPicPr>
          <p:nvPr/>
        </p:nvPicPr>
        <p:blipFill>
          <a:blip r:embed="rId3" cstate="print"/>
          <a:srcRect/>
          <a:stretch>
            <a:fillRect/>
          </a:stretch>
        </p:blipFill>
        <p:spPr bwMode="auto">
          <a:xfrm>
            <a:off x="0" y="0"/>
            <a:ext cx="4404580" cy="6858000"/>
          </a:xfrm>
          <a:prstGeom prst="rect">
            <a:avLst/>
          </a:prstGeom>
          <a:noFill/>
        </p:spPr>
      </p:pic>
    </p:spTree>
  </p:cSld>
  <p:clrMapOvr>
    <a:masterClrMapping/>
  </p:clrMapOvr>
  <p:transition spd="slow" advClick="0" advTm="400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268760"/>
            <a:ext cx="9829528" cy="652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1036152"/>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 y="0"/>
            <a:ext cx="9150081" cy="6078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438138"/>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0" y="0"/>
            <a:ext cx="9108040" cy="605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459776"/>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0" y="0"/>
            <a:ext cx="9112579" cy="6050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07826"/>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74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3857982"/>
      </p:ext>
    </p:extLst>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l="5577"/>
          <a:stretch>
            <a:fillRect/>
          </a:stretch>
        </p:blipFill>
        <p:spPr bwMode="auto">
          <a:xfrm>
            <a:off x="0" y="0"/>
            <a:ext cx="4837658" cy="6858000"/>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0" y="0"/>
            <a:ext cx="5148064" cy="6891003"/>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4" name="Text Placeholder 13"/>
          <p:cNvSpPr>
            <a:spLocks noGrp="1"/>
          </p:cNvSpPr>
          <p:nvPr>
            <p:ph type="body" idx="2"/>
          </p:nvPr>
        </p:nvSpPr>
        <p:spPr/>
        <p:txBody>
          <a:bodyPr/>
          <a:lstStyle/>
          <a:p>
            <a:endParaRPr lang="en-US"/>
          </a:p>
        </p:txBody>
      </p:sp>
      <p:sp>
        <p:nvSpPr>
          <p:cNvPr id="13" name="Content Placeholder 12"/>
          <p:cNvSpPr>
            <a:spLocks noGrp="1"/>
          </p:cNvSpPr>
          <p:nvPr>
            <p:ph sz="half" idx="1"/>
          </p:nvPr>
        </p:nvSpPr>
        <p:spPr/>
        <p:txBody>
          <a:bodyPr/>
          <a:lstStyle/>
          <a:p>
            <a:endParaRPr lang="en-US"/>
          </a:p>
        </p:txBody>
      </p:sp>
      <p:pic>
        <p:nvPicPr>
          <p:cNvPr id="73730" name="Picture 2"/>
          <p:cNvPicPr>
            <a:picLocks noChangeAspect="1" noChangeArrowheads="1"/>
          </p:cNvPicPr>
          <p:nvPr/>
        </p:nvPicPr>
        <p:blipFill>
          <a:blip r:embed="rId3" cstate="print"/>
          <a:srcRect/>
          <a:stretch>
            <a:fillRect/>
          </a:stretch>
        </p:blipFill>
        <p:spPr bwMode="auto">
          <a:xfrm>
            <a:off x="0" y="0"/>
            <a:ext cx="9176552" cy="6453336"/>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p:cNvPicPr>
            <a:picLocks noChangeAspect="1" noChangeArrowheads="1"/>
          </p:cNvPicPr>
          <p:nvPr/>
        </p:nvPicPr>
        <p:blipFill>
          <a:blip r:embed="rId3" cstate="print"/>
          <a:srcRect/>
          <a:stretch>
            <a:fillRect/>
          </a:stretch>
        </p:blipFill>
        <p:spPr bwMode="auto">
          <a:xfrm>
            <a:off x="0" y="0"/>
            <a:ext cx="5940152" cy="6946145"/>
          </a:xfrm>
          <a:prstGeom prst="rect">
            <a:avLst/>
          </a:prstGeom>
          <a:noFill/>
          <a:ln w="9525">
            <a:noFill/>
            <a:miter lim="800000"/>
            <a:headEnd/>
            <a:tailEnd/>
          </a:ln>
          <a:effectLst/>
        </p:spPr>
      </p:pic>
    </p:spTree>
  </p:cSld>
  <p:clrMapOvr>
    <a:masterClrMapping/>
  </p:clrMapOvr>
  <p:transition spd="slow" advClick="0" advTm="400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Clive\Clive2000.jpg"/>
          <p:cNvPicPr>
            <a:picLocks noChangeAspect="1" noChangeArrowheads="1"/>
          </p:cNvPicPr>
          <p:nvPr/>
        </p:nvPicPr>
        <p:blipFill>
          <a:blip r:embed="rId3" cstate="print"/>
          <a:srcRect/>
          <a:stretch>
            <a:fillRect/>
          </a:stretch>
        </p:blipFill>
        <p:spPr bwMode="auto">
          <a:xfrm>
            <a:off x="0" y="0"/>
            <a:ext cx="4623554" cy="6858000"/>
          </a:xfrm>
          <a:prstGeom prst="rect">
            <a:avLst/>
          </a:prstGeom>
          <a:noFill/>
        </p:spPr>
      </p:pic>
    </p:spTree>
  </p:cSld>
  <p:clrMapOvr>
    <a:masterClrMapping/>
  </p:clrMapOvr>
  <p:transition spd="slow" advClick="0" advTm="400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9640</TotalTime>
  <Words>4163</Words>
  <Application>Microsoft Office PowerPoint</Application>
  <PresentationFormat>On-screen Show (4:3)</PresentationFormat>
  <Paragraphs>326</Paragraphs>
  <Slides>99</Slides>
  <Notes>99</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Foundry</vt:lpstr>
      <vt:lpstr>Clive Rainsford Henderson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Henderson</dc:creator>
  <cp:lastModifiedBy>ChrisHendo</cp:lastModifiedBy>
  <cp:revision>275</cp:revision>
  <dcterms:created xsi:type="dcterms:W3CDTF">2012-10-22T13:46:18Z</dcterms:created>
  <dcterms:modified xsi:type="dcterms:W3CDTF">2013-08-06T20:38:10Z</dcterms:modified>
</cp:coreProperties>
</file>